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90" autoAdjust="0"/>
  </p:normalViewPr>
  <p:slideViewPr>
    <p:cSldViewPr snapToGrid="0">
      <p:cViewPr varScale="1">
        <p:scale>
          <a:sx n="94" d="100"/>
          <a:sy n="94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9783\Desktop\C%2025%20Module%20Files\Module%207\AU1\9780357882832_Module07_Solution_Files\IL_EX_7_LLI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9783\Desktop\C%2025%20Module%20Files\Module%207\AU1\9780357882832_Module07_Solution_Files\IL_EX_7_LL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9783\Desktop\C%2025%20Module%20Files\Module%207\AU1\9780357882832_Module07_Solution_Files\IL_EX_7_LLI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'Q2'!$B$1</c:f>
              <c:strCache>
                <c:ptCount val="1"/>
                <c:pt idx="0">
                  <c:v>Année précédente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'Q2'!$A$2:$A$5</c:f>
              <c:strCache>
                <c:ptCount val="4"/>
                <c:pt idx="0">
                  <c:v>Technologie</c:v>
                </c:pt>
                <c:pt idx="1">
                  <c:v>Biens de consommation</c:v>
                </c:pt>
                <c:pt idx="2">
                  <c:v>Services financiers</c:v>
                </c:pt>
                <c:pt idx="3">
                  <c:v>Médias et divertissements</c:v>
                </c:pt>
              </c:strCache>
            </c:strRef>
          </c:cat>
          <c:val>
            <c:numRef>
              <c:f>'Q2'!$B$2:$B$5</c:f>
              <c:numCache>
                <c:formatCode>General</c:formatCode>
                <c:ptCount val="4"/>
                <c:pt idx="0">
                  <c:v>415247</c:v>
                </c:pt>
                <c:pt idx="1">
                  <c:v>425147</c:v>
                </c:pt>
                <c:pt idx="2">
                  <c:v>403215</c:v>
                </c:pt>
                <c:pt idx="3">
                  <c:v>396548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33-43EA-984B-85CB18135CD5}"/>
            </c:ext>
          </c:extLst>
        </c:ser>
        <c:ser>
          <c:idx val="1"/>
          <c:order val="1"/>
          <c:tx>
            <c:strRef>
              <c:f>'Q2'!$C$1</c:f>
              <c:strCache>
                <c:ptCount val="1"/>
                <c:pt idx="0">
                  <c:v>Année en cours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'Q2'!$A$2:$A$5</c:f>
              <c:strCache>
                <c:ptCount val="4"/>
                <c:pt idx="0">
                  <c:v>Technologie</c:v>
                </c:pt>
                <c:pt idx="1">
                  <c:v>Biens de consommation</c:v>
                </c:pt>
                <c:pt idx="2">
                  <c:v>Services financiers</c:v>
                </c:pt>
                <c:pt idx="3">
                  <c:v>Médias et divertissements</c:v>
                </c:pt>
              </c:strCache>
            </c:strRef>
          </c:cat>
          <c:val>
            <c:numRef>
              <c:f>'Q2'!$C$2:$C$5</c:f>
              <c:numCache>
                <c:formatCode>General</c:formatCode>
                <c:ptCount val="4"/>
                <c:pt idx="0">
                  <c:v>384598</c:v>
                </c:pt>
                <c:pt idx="1">
                  <c:v>375481</c:v>
                </c:pt>
                <c:pt idx="2">
                  <c:v>398472</c:v>
                </c:pt>
                <c:pt idx="3">
                  <c:v>329874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33-43EA-984B-85CB18135C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32568768"/>
        <c:axId val="1932575840"/>
      </c:barChart>
      <c:catAx>
        <c:axId val="1932568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2575840"/>
        <c:crosses val="autoZero"/>
        <c:auto val="1"/>
        <c:lblAlgn val="ctr"/>
        <c:lblOffset val="100"/>
        <c:noMultiLvlLbl val="0"/>
      </c:catAx>
      <c:valAx>
        <c:axId val="1932575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256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'Q3'!$B$1</c:f>
              <c:strCache>
                <c:ptCount val="1"/>
                <c:pt idx="0">
                  <c:v>Année précédente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'Q3'!$A$2:$A$5</c:f>
              <c:strCache>
                <c:ptCount val="4"/>
                <c:pt idx="0">
                  <c:v>Services financiers</c:v>
                </c:pt>
                <c:pt idx="1">
                  <c:v>Médias et divertissements</c:v>
                </c:pt>
                <c:pt idx="2">
                  <c:v>Technologie</c:v>
                </c:pt>
                <c:pt idx="3">
                  <c:v>Biens de consommation</c:v>
                </c:pt>
              </c:strCache>
            </c:strRef>
          </c:cat>
          <c:val>
            <c:numRef>
              <c:f>'Q3'!$B$2:$B$5</c:f>
              <c:numCache>
                <c:formatCode>_("$"* #,##0_);_("$"* \(#,##0\);_("$"* "-"??_);_(@_)</c:formatCode>
                <c:ptCount val="4"/>
                <c:pt idx="0">
                  <c:v>521347</c:v>
                </c:pt>
                <c:pt idx="1">
                  <c:v>513268</c:v>
                </c:pt>
                <c:pt idx="2">
                  <c:v>541897</c:v>
                </c:pt>
                <c:pt idx="3">
                  <c:v>499874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3-4F97-9B09-0FD401270561}"/>
            </c:ext>
          </c:extLst>
        </c:ser>
        <c:ser>
          <c:idx val="1"/>
          <c:order val="1"/>
          <c:tx>
            <c:strRef>
              <c:f>'Q3'!$C$1</c:f>
              <c:strCache>
                <c:ptCount val="1"/>
                <c:pt idx="0">
                  <c:v>Année en cours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'Q3'!$A$2:$A$5</c:f>
              <c:strCache>
                <c:ptCount val="4"/>
                <c:pt idx="0">
                  <c:v>Services financiers</c:v>
                </c:pt>
                <c:pt idx="1">
                  <c:v>Médias et divertissements</c:v>
                </c:pt>
                <c:pt idx="2">
                  <c:v>Technologie</c:v>
                </c:pt>
                <c:pt idx="3">
                  <c:v>Biens de consommation</c:v>
                </c:pt>
              </c:strCache>
            </c:strRef>
          </c:cat>
          <c:val>
            <c:numRef>
              <c:f>'Q3'!$C$2:$C$5</c:f>
              <c:numCache>
                <c:formatCode>_("$"* #,##0_);_("$"* \(#,##0\);_("$"* "-"??_);_(@_)</c:formatCode>
                <c:ptCount val="4"/>
                <c:pt idx="0">
                  <c:v>549874</c:v>
                </c:pt>
                <c:pt idx="1">
                  <c:v>532154</c:v>
                </c:pt>
                <c:pt idx="2">
                  <c:v>558741</c:v>
                </c:pt>
                <c:pt idx="3">
                  <c:v>495000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3-4F97-9B09-0FD4012705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78204208"/>
        <c:axId val="678199632"/>
      </c:barChart>
      <c:catAx>
        <c:axId val="6782042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8199632"/>
        <c:crosses val="autoZero"/>
        <c:auto val="1"/>
        <c:lblAlgn val="ctr"/>
        <c:lblOffset val="100"/>
        <c:noMultiLvlLbl val="0"/>
      </c:catAx>
      <c:valAx>
        <c:axId val="678199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8204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'Q4'!$B$1</c:f>
              <c:strCache>
                <c:ptCount val="1"/>
                <c:pt idx="0">
                  <c:v>Année précédente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'Q4'!$A$2:$A$5</c:f>
              <c:strCache>
                <c:ptCount val="4"/>
                <c:pt idx="0">
                  <c:v>Biens de consommation</c:v>
                </c:pt>
                <c:pt idx="1">
                  <c:v>Services financiers</c:v>
                </c:pt>
                <c:pt idx="2">
                  <c:v>Médias et divertissements</c:v>
                </c:pt>
                <c:pt idx="3">
                  <c:v>Technologie</c:v>
                </c:pt>
              </c:strCache>
            </c:strRef>
          </c:cat>
          <c:val>
            <c:numRef>
              <c:f>'Q4'!$B$2:$B$5</c:f>
              <c:numCache>
                <c:formatCode>_("$"* #,##0_);_("$"* \(#,##0\);_("$"* "-"??_);_(@_)</c:formatCode>
                <c:ptCount val="4"/>
                <c:pt idx="0">
                  <c:v>795487</c:v>
                </c:pt>
                <c:pt idx="1">
                  <c:v>801200</c:v>
                </c:pt>
                <c:pt idx="2">
                  <c:v>798654</c:v>
                </c:pt>
                <c:pt idx="3">
                  <c:v>832687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25-4224-AE4F-1EE482F5EF77}"/>
            </c:ext>
          </c:extLst>
        </c:ser>
        <c:ser>
          <c:idx val="1"/>
          <c:order val="1"/>
          <c:tx>
            <c:strRef>
              <c:f>'Q4'!$C$1</c:f>
              <c:strCache>
                <c:ptCount val="1"/>
                <c:pt idx="0">
                  <c:v>Année en cours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'Q4'!$A$2:$A$5</c:f>
              <c:strCache>
                <c:ptCount val="4"/>
                <c:pt idx="0">
                  <c:v>Biens de consommation</c:v>
                </c:pt>
                <c:pt idx="1">
                  <c:v>Services financiers</c:v>
                </c:pt>
                <c:pt idx="2">
                  <c:v>Médias et divertissements</c:v>
                </c:pt>
                <c:pt idx="3">
                  <c:v>Technologie</c:v>
                </c:pt>
              </c:strCache>
            </c:strRef>
          </c:cat>
          <c:val>
            <c:numRef>
              <c:f>'Q4'!$C$2:$C$5</c:f>
              <c:numCache>
                <c:formatCode>_("$"* #,##0_);_("$"* \(#,##0\);_("$"* "-"??_);_(@_)</c:formatCode>
                <c:ptCount val="4"/>
                <c:pt idx="0">
                  <c:v>819324</c:v>
                </c:pt>
                <c:pt idx="1">
                  <c:v>854796</c:v>
                </c:pt>
                <c:pt idx="2">
                  <c:v>808654</c:v>
                </c:pt>
                <c:pt idx="3">
                  <c:v>822364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25-4224-AE4F-1EE482F5EF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31077104"/>
        <c:axId val="1931076272"/>
      </c:barChart>
      <c:catAx>
        <c:axId val="1931077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1076272"/>
        <c:crosses val="autoZero"/>
        <c:auto val="1"/>
        <c:lblAlgn val="ctr"/>
        <c:lblOffset val="100"/>
        <c:noMultiLvlLbl val="0"/>
      </c:catAx>
      <c:valAx>
        <c:axId val="1931076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107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84F31-5782-4DA3-BB64-82C0DCBA0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B6518E-0FA2-4EB4-B365-F688BFFBCA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A4948-EC82-4538-81E0-13ACF0D23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BC881-6E30-472C-A74D-B6DD6B1B7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9225E-73FF-4DDB-A275-B67FA1BEF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51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43FA1-A3C8-48CF-B1CF-B412C0833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45795A-F073-417C-BBDE-9DCAB95BA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88303-000D-40CE-8108-A455B5F81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8AA75-F383-4E43-90FD-05B7214D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2D921-BC82-4C05-96D2-40AEAA1F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9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E8E481-7C23-4DE4-99AB-164CD250AE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2EE7DB-E40E-48BB-A264-322DDB60C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64D42-AFC9-4288-9ABE-C39054396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42BE3-B0F1-4B02-BE88-EC3460849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6CF8D-B0B4-40F5-92E3-4D649605C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6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6919E-7C0A-41A8-8CC9-44CBAE530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E2CA-7DB0-4DD4-9F16-111C87EBD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3CF08-389B-4FEB-85B6-3D5D363AB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342DE-5404-41E8-841B-5452F5E94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9CD7F-6E66-4925-B688-ADC4D449E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27D9B-DB25-488D-8E11-83BC34864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94882-B7FA-454F-86E6-B22CBFA12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6621A-2524-4D61-8E42-0D7D2F1E8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333AA-F96A-4C4B-8525-900F7C3F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7E3C6-A5F2-430E-BE57-1B0F4F3D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33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E25E9-B960-46F3-A19B-7E0D95604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305B7-7AF5-4C4E-BDB8-49C0DD957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DF5A13-B559-46BF-938E-039E252F0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CD6E1-1084-47BF-9710-1606B4232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C397E-437E-407B-B52B-89E9DFC8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4B016-20B9-4F48-B9DE-117520335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18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6F45C-74B3-4514-9C8E-4E866E78F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945C5-3BAB-400E-90DC-1DDD2322B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BB09D-F039-4958-A449-08473BBE5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A2E8C5-8919-403F-910A-1F20928BB8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2BC55-D8C9-43CF-9D1C-164AA1D48F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49C4B0-00E1-498D-BD17-74CD5437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30F6DF-FB1F-4B4B-A2F1-9988908C0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A86120-B826-481E-A15C-5C214F72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1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A214C-5952-46DF-9653-1305AAB49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440CEE-FBEC-4AC5-A789-877453B2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A807DE-8A8B-4F80-B9F4-6EEAA580F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23848-ED87-4C71-81DA-7866428E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63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C31247-4232-4BCE-BEC2-619575339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D260A-AD2B-45A4-BF22-621CCA28D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A7684-33FD-4275-AEAA-13E573E5D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94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A520-281F-4FDE-ABF4-85663E03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0605C-EADE-4BB4-9657-299590AC5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EF6E3-07A6-4F4A-965D-0AA8B0F82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48321-AEA7-425D-9713-DDED96DD2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40659-3411-475E-AE9A-D59BCF07F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70F25-EFD9-493A-BF60-7BFE36700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525F-132D-4899-A266-7BA9C36AB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4EA5AC-15B2-43C2-AE24-FC4A46D9BB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C39D7E-9B1D-477A-B3CE-C3AF2885A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222ED7-4F30-420A-95B0-58876F59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346E6-8683-4314-8F1D-B4477629C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C4503-64B9-4B22-B903-8E0F83A0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5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5BF1CC-288F-4D2B-8BFC-602188159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97056B-9E31-4E8F-AA97-A0D9D248C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DEAD1-1EFE-40C4-B6DA-E63ED7A40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D12D4-45E9-4622-B4D1-581631FA98A5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4A5CB-C0AD-4649-99B1-329C1974A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13742-9DD1-4874-9C79-2F2C27CC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35210-EE0D-4230-BF86-6D1C8E6CC33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7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7BC58-868F-4345-996B-DF4366104F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08238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fr-CA" sz="7300" b="1" dirty="0">
                <a:solidFill>
                  <a:srgbClr val="221FAD"/>
                </a:solidFill>
              </a:rPr>
            </a:br>
            <a:r>
              <a:rPr lang="fr-CA" sz="7300" b="1" dirty="0">
                <a:solidFill>
                  <a:srgbClr val="221FAD"/>
                </a:solidFill>
              </a:rPr>
              <a:t>LLI</a:t>
            </a:r>
            <a:br>
              <a:rPr lang="fr-CA" b="1" dirty="0">
                <a:solidFill>
                  <a:srgbClr val="221FAD"/>
                </a:solidFill>
              </a:rPr>
            </a:br>
            <a:br>
              <a:rPr lang="fr-CA" b="1" dirty="0">
                <a:solidFill>
                  <a:srgbClr val="221FAD"/>
                </a:solidFill>
              </a:rPr>
            </a:br>
            <a:endParaRPr lang="fr-CA" b="1" dirty="0">
              <a:solidFill>
                <a:srgbClr val="221FA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0C17F-55C1-4BBC-AD1C-3B7A3385D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451" y="3602038"/>
            <a:ext cx="8259097" cy="1655762"/>
          </a:xfrm>
        </p:spPr>
        <p:txBody>
          <a:bodyPr>
            <a:normAutofit/>
          </a:bodyPr>
          <a:lstStyle/>
          <a:p>
            <a:r>
              <a:rPr lang="fr-CA" sz="4800" b="1" dirty="0">
                <a:solidFill>
                  <a:srgbClr val="221FAD"/>
                </a:solidFill>
              </a:rPr>
              <a:t>Revenus par trimestre</a:t>
            </a:r>
          </a:p>
        </p:txBody>
      </p:sp>
    </p:spTree>
    <p:extLst>
      <p:ext uri="{BB962C8B-B14F-4D97-AF65-F5344CB8AC3E}">
        <p14:creationId xmlns:p14="http://schemas.microsoft.com/office/powerpoint/2010/main" val="313732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656DE-D3A1-4E34-AF51-AE9FC42A87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fr-CA" b="1" dirty="0">
                <a:solidFill>
                  <a:srgbClr val="221FAD"/>
                </a:solidFill>
              </a:rPr>
              <a:t>Trimestre 1</a:t>
            </a:r>
          </a:p>
        </p:txBody>
      </p:sp>
    </p:spTree>
    <p:extLst>
      <p:ext uri="{BB962C8B-B14F-4D97-AF65-F5344CB8AC3E}">
        <p14:creationId xmlns:p14="http://schemas.microsoft.com/office/powerpoint/2010/main" val="1923730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656DE-D3A1-4E34-AF51-AE9FC42A87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fr-CA" b="1" dirty="0">
                <a:solidFill>
                  <a:srgbClr val="221FAD"/>
                </a:solidFill>
              </a:rPr>
              <a:t>Trimestre 2</a:t>
            </a:r>
          </a:p>
        </p:txBody>
      </p:sp>
      <p:graphicFrame>
        <p:nvGraphicFramePr>
          <p:cNvPr id="6" name="Content Placeholder 5" descr="Second Quarter Revenue">
            <a:extLst>
              <a:ext uri="{FF2B5EF4-FFF2-40B4-BE49-F238E27FC236}">
                <a16:creationId xmlns:a16="http://schemas.microsoft.com/office/drawing/2014/main" id="{4BE5CBCD-E953-4192-8A53-C5E69703C9F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14299546"/>
              </p:ext>
            </p:extLst>
          </p:nvPr>
        </p:nvGraphicFramePr>
        <p:xfrm>
          <a:off x="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 descr="Revenus du deuxième trimestre">
            <a:extLst>
              <a:ext uri="{FF2B5EF4-FFF2-40B4-BE49-F238E27FC236}">
                <a16:creationId xmlns:a16="http://schemas.microsoft.com/office/drawing/2014/main" id="{1CBECDBF-41AD-4352-93F9-69B5B482CA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724453"/>
              </p:ext>
            </p:extLst>
          </p:nvPr>
        </p:nvGraphicFramePr>
        <p:xfrm>
          <a:off x="1676399" y="2100724"/>
          <a:ext cx="900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1757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656DE-D3A1-4E34-AF51-AE9FC42A87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fr-CA" b="1" dirty="0">
                <a:solidFill>
                  <a:srgbClr val="221FAD"/>
                </a:solidFill>
              </a:rPr>
              <a:t>Trimestre 3</a:t>
            </a:r>
          </a:p>
        </p:txBody>
      </p:sp>
      <p:graphicFrame>
        <p:nvGraphicFramePr>
          <p:cNvPr id="6" name="Content Placeholder 5" descr="Third Quarter Revenue">
            <a:extLst>
              <a:ext uri="{FF2B5EF4-FFF2-40B4-BE49-F238E27FC236}">
                <a16:creationId xmlns:a16="http://schemas.microsoft.com/office/drawing/2014/main" id="{4BE5CBCD-E953-4192-8A53-C5E69703C9F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35955088"/>
              </p:ext>
            </p:extLst>
          </p:nvPr>
        </p:nvGraphicFramePr>
        <p:xfrm>
          <a:off x="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 descr="Revenus du troisième trimestre">
            <a:extLst>
              <a:ext uri="{FF2B5EF4-FFF2-40B4-BE49-F238E27FC236}">
                <a16:creationId xmlns:a16="http://schemas.microsoft.com/office/drawing/2014/main" id="{C0FFF17A-669A-430B-BDDD-EF9AAE4765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701640"/>
              </p:ext>
            </p:extLst>
          </p:nvPr>
        </p:nvGraphicFramePr>
        <p:xfrm>
          <a:off x="1715386" y="1913861"/>
          <a:ext cx="900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369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656DE-D3A1-4E34-AF51-AE9FC42A87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fr-CA" b="1" dirty="0">
                <a:solidFill>
                  <a:srgbClr val="221FAD"/>
                </a:solidFill>
              </a:rPr>
              <a:t>Trimestre 4</a:t>
            </a:r>
          </a:p>
        </p:txBody>
      </p:sp>
      <p:graphicFrame>
        <p:nvGraphicFramePr>
          <p:cNvPr id="5" name="Chart 4" descr="Revenus du quatrième trimestre">
            <a:extLst>
              <a:ext uri="{FF2B5EF4-FFF2-40B4-BE49-F238E27FC236}">
                <a16:creationId xmlns:a16="http://schemas.microsoft.com/office/drawing/2014/main" id="{A0358898-E323-4C84-95F9-754FB9CA88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313985"/>
              </p:ext>
            </p:extLst>
          </p:nvPr>
        </p:nvGraphicFramePr>
        <p:xfrm>
          <a:off x="1901456" y="2104392"/>
          <a:ext cx="900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5870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</Words>
  <Application>Microsoft Office PowerPoint</Application>
  <PresentationFormat>Grand écran</PresentationFormat>
  <Paragraphs>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 LLI  </vt:lpstr>
      <vt:lpstr>Trimestre 1</vt:lpstr>
      <vt:lpstr>Trimestre 2</vt:lpstr>
      <vt:lpstr>Trimestre 3</vt:lpstr>
      <vt:lpstr>Trimestre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Votre nom</dc:creator>
  <cp:lastModifiedBy>Antoine levesque</cp:lastModifiedBy>
  <cp:revision>8</cp:revision>
  <dcterms:created xsi:type="dcterms:W3CDTF">2023-05-11T15:46:15Z</dcterms:created>
  <dcterms:modified xsi:type="dcterms:W3CDTF">2025-04-08T18:56:27Z</dcterms:modified>
</cp:coreProperties>
</file>