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vml" ContentType="application/vnd.openxmlformats-officedocument.vmlDrawing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125E5076-3810-47DD-B79F-674D7AD40C01}" styleName="Style foncé 1 - Accentuation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7" autoAdjust="0"/>
    <p:restoredTop sz="94660"/>
  </p:normalViewPr>
  <p:slideViewPr>
    <p:cSldViewPr snapToGrid="0">
      <p:cViewPr>
        <p:scale>
          <a:sx n="60" d="100"/>
          <a:sy n="60" d="100"/>
        </p:scale>
        <p:origin x="264" y="2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title>
    <c:autoTitleDeleted val="0"/>
    <c:plotArea>
      <c:layout/>
      <c:pieChart>
        <c:varyColors val="1"/>
        <c:ser>
          <c:idx val="0"/>
          <c:order val="0"/>
          <c:tx>
            <c:strRef>
              <c:f>Feuil1!$B$1</c:f>
              <c:strCache>
                <c:ptCount val="1"/>
                <c:pt idx="0">
                  <c:v>Ventes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1798-4E3F-8455-B3E6AD136499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1798-4E3F-8455-B3E6AD136499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1798-4E3F-8455-B3E6AD136499}"/>
              </c:ext>
            </c:extLst>
          </c:dPt>
          <c:dPt>
            <c:idx val="3"/>
            <c:bubble3D val="0"/>
            <c:explosion val="35"/>
            <c:spPr>
              <a:solidFill>
                <a:schemeClr val="accent6"/>
              </a:solidFill>
              <a:ln w="38100">
                <a:solidFill>
                  <a:srgbClr val="FFFF00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1798-4E3F-8455-B3E6AD136499}"/>
              </c:ext>
            </c:extLst>
          </c:dPt>
          <c:cat>
            <c:strRef>
              <c:f>Feuil1!$A$2:$A$5</c:f>
              <c:strCache>
                <c:ptCount val="4"/>
                <c:pt idx="0">
                  <c:v>1er trim.</c:v>
                </c:pt>
                <c:pt idx="1">
                  <c:v>2e trim.</c:v>
                </c:pt>
                <c:pt idx="2">
                  <c:v>3e trim.</c:v>
                </c:pt>
                <c:pt idx="3">
                  <c:v>4e trim.</c:v>
                </c:pt>
              </c:strCache>
            </c:strRef>
          </c:cat>
          <c:val>
            <c:numRef>
              <c:f>Feuil1!$B$2:$B$5</c:f>
              <c:numCache>
                <c:formatCode>General</c:formatCode>
                <c:ptCount val="4"/>
                <c:pt idx="0">
                  <c:v>12.8</c:v>
                </c:pt>
                <c:pt idx="1">
                  <c:v>4.7</c:v>
                </c:pt>
                <c:pt idx="2">
                  <c:v>3.9</c:v>
                </c:pt>
                <c:pt idx="3">
                  <c:v>2.1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8-1798-4E3F-8455-B3E6AD13649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75"/>
      </c:pieChart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gradFill flip="none" rotWithShape="1">
      <a:gsLst>
        <a:gs pos="0">
          <a:schemeClr val="accent5">
            <a:lumMod val="0"/>
            <a:lumOff val="100000"/>
          </a:schemeClr>
        </a:gs>
        <a:gs pos="35000">
          <a:schemeClr val="accent5">
            <a:lumMod val="0"/>
            <a:lumOff val="100000"/>
          </a:schemeClr>
        </a:gs>
        <a:gs pos="100000">
          <a:schemeClr val="accent5">
            <a:lumMod val="100000"/>
          </a:schemeClr>
        </a:gs>
      </a:gsLst>
      <a:path path="circle">
        <a:fillToRect l="50000" t="-80000" r="50000" b="180000"/>
      </a:path>
      <a:tileRect/>
    </a:gradFill>
    <a:ln>
      <a:noFill/>
    </a:ln>
    <a:effectLst/>
  </c:spPr>
  <c:txPr>
    <a:bodyPr/>
    <a:lstStyle/>
    <a:p>
      <a:pPr>
        <a:defRPr/>
      </a:pPr>
      <a:endParaRPr lang="fr-FR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9147D375-50AF-44A6-85EF-E1AD316C7D3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82CC5132-1368-4DFE-9CE9-7BDFC3407E7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7C117F7D-B8CB-472E-9237-613E600344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AA14C-AB04-46C6-B882-E5AC13BE02B5}" type="datetimeFigureOut">
              <a:rPr lang="fr-CA" smtClean="0"/>
              <a:t>21-03-20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E07C481B-B214-4B8C-8B5B-21518437AC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F0FF8670-5998-45B2-8DFA-A48FFB1816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1770A8-AE03-4499-A68A-8DCECFBCD014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6423961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30743E1-FB8C-429C-B461-AAEC83A38A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56F68281-D8F4-4469-9FB2-B6D5CE66FF3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60502F08-0259-4A1F-A2CF-E6B9FA3DB7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AA14C-AB04-46C6-B882-E5AC13BE02B5}" type="datetimeFigureOut">
              <a:rPr lang="fr-CA" smtClean="0"/>
              <a:t>21-03-20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F8557823-EE97-49A5-B844-A31BEB1622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7B8A3055-6EA6-44DF-A70A-6BF7896038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1770A8-AE03-4499-A68A-8DCECFBCD014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0718990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13B207A9-D5B9-450D-83D9-D1EC4EBFA2E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857B4F43-F4F9-48A0-B3B8-6AB02241237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64522BE7-A94D-44A7-A719-ED318CC9AB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AA14C-AB04-46C6-B882-E5AC13BE02B5}" type="datetimeFigureOut">
              <a:rPr lang="fr-CA" smtClean="0"/>
              <a:t>21-03-20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63F5430D-7408-499B-8531-52567B618F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4BBAC6FC-2E7E-48C7-9FF7-3853C95ADE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1770A8-AE03-4499-A68A-8DCECFBCD014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9291118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EE60532-DC68-47F0-8498-F8ABE0EDA0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EDB0C0FB-10E6-4A32-9E74-822CF81464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2A692AF8-DC62-40BC-9EAE-0C03789EB7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AA14C-AB04-46C6-B882-E5AC13BE02B5}" type="datetimeFigureOut">
              <a:rPr lang="fr-CA" smtClean="0"/>
              <a:t>21-03-20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550E0B93-5081-4708-AAAA-5AB4AD73AD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C90BCF86-F879-49AC-84A0-C21ABBF9C1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1770A8-AE03-4499-A68A-8DCECFBCD014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1149269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BC8EF73-54BD-444D-889C-B29BA5F0E66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A127A5D8-2F77-48CE-877F-C681C900E6B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40D075A8-218F-41E1-B96F-B9ADA34D7F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AA14C-AB04-46C6-B882-E5AC13BE02B5}" type="datetimeFigureOut">
              <a:rPr lang="fr-CA" smtClean="0"/>
              <a:t>21-03-20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E418C415-6148-4618-806B-5A4C59620B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AC506534-7194-4999-9942-851B061613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1770A8-AE03-4499-A68A-8DCECFBCD014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1060614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90D44BA-F98D-40E9-92FD-2803E901EE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8D57E108-5FC9-428C-92BF-BE83FFB86E6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C6F7320E-05A0-4131-9ABD-0FC3A7226A1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EC774B52-649D-40DE-8683-FF5B7306EB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AA14C-AB04-46C6-B882-E5AC13BE02B5}" type="datetimeFigureOut">
              <a:rPr lang="fr-CA" smtClean="0"/>
              <a:t>21-03-20</a:t>
            </a:fld>
            <a:endParaRPr lang="fr-CA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13C1D9EF-BDF6-4B4C-B8E5-E4B1069A8C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3D459E1F-263F-4C75-BB30-4AD2A8E2A9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1770A8-AE03-4499-A68A-8DCECFBCD014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8426000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367F4579-2744-4DC7-B224-8F7E97B262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5971AB2F-CFFE-42AA-B0CC-A0B963AABAE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2D4D91BC-9567-4903-92B0-5BB0733F6CD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863E326F-C420-4A5F-85E5-E1F321918CB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44BAC022-ABF6-4608-A6D8-C85C8CB2B36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886ADB61-34BC-48EC-AAE9-C7714EEC5D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AA14C-AB04-46C6-B882-E5AC13BE02B5}" type="datetimeFigureOut">
              <a:rPr lang="fr-CA" smtClean="0"/>
              <a:t>21-03-20</a:t>
            </a:fld>
            <a:endParaRPr lang="fr-CA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7F1BFCBA-3A90-4584-A6C7-257E93D548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49A23578-9335-4345-8749-971B663094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1770A8-AE03-4499-A68A-8DCECFBCD014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411985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51B3A01-96F4-4689-AFD7-F02C4535A1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594C3456-BA52-41B3-90E9-E0FFA07DE4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AA14C-AB04-46C6-B882-E5AC13BE02B5}" type="datetimeFigureOut">
              <a:rPr lang="fr-CA" smtClean="0"/>
              <a:t>21-03-20</a:t>
            </a:fld>
            <a:endParaRPr lang="fr-CA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F18FD57C-6A11-417D-906B-4439AB3556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D90C72BA-AA0D-4FE1-ABB0-4B30BE5F40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1770A8-AE03-4499-A68A-8DCECFBCD014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614764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76AB83CA-C86D-4FE2-8206-D7B0635980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AA14C-AB04-46C6-B882-E5AC13BE02B5}" type="datetimeFigureOut">
              <a:rPr lang="fr-CA" smtClean="0"/>
              <a:t>21-03-20</a:t>
            </a:fld>
            <a:endParaRPr lang="fr-CA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65DF1D23-57CD-4AB2-AE78-B1ACB97A89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CA209743-708A-457C-9E06-E68DA024FC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1770A8-AE03-4499-A68A-8DCECFBCD014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7495450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85F099E-271B-42C2-ACC1-C7DB664AF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CE3363BC-86BE-4CBD-B5BF-30B3F04928C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B554116D-DDF3-4896-9671-8264758B9A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6CDA0A43-DA90-4E87-B389-18EC90F633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AA14C-AB04-46C6-B882-E5AC13BE02B5}" type="datetimeFigureOut">
              <a:rPr lang="fr-CA" smtClean="0"/>
              <a:t>21-03-20</a:t>
            </a:fld>
            <a:endParaRPr lang="fr-CA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935C15FD-9106-451C-ACAD-B0DEF0DEEE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2402CE1A-A616-4858-8E04-D7A57E1C8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1770A8-AE03-4499-A68A-8DCECFBCD014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8043357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B7C7BF8-D5C8-490B-AC22-643B1D94E88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3640D6C8-3EE2-4044-97F6-D4E7F782590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CA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A8D13EED-D94B-4808-8E6D-2935FB8CCF3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342F9485-6AED-4051-8CA8-90940B038C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AA14C-AB04-46C6-B882-E5AC13BE02B5}" type="datetimeFigureOut">
              <a:rPr lang="fr-CA" smtClean="0"/>
              <a:t>21-03-20</a:t>
            </a:fld>
            <a:endParaRPr lang="fr-CA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A54102EA-EABA-4E21-8F6D-7F67E34BDC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3452805A-73B0-4E73-8B49-0DB80BA3D8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1770A8-AE03-4499-A68A-8DCECFBCD014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007653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3E5C3987-B4F0-4604-8D54-3EF064E964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7505EE82-63A9-4127-B689-0D8DCBEB7AF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C33B0E90-B86C-454F-8E55-DCB133977A3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FAA14C-AB04-46C6-B882-E5AC13BE02B5}" type="datetimeFigureOut">
              <a:rPr lang="fr-CA" smtClean="0"/>
              <a:t>21-03-20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67453242-D8ED-43F0-A1CE-9D1D223C9D6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6AC7B37-5387-4F5E-B30B-EF4E4BB1DEA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1770A8-AE03-4499-A68A-8DCECFBCD014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9499728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file:///C:\DATA\Travail\Goulet\Office%202019\PowerPoint\Module%20F\Solutions\PPT%20F-B%20Bilan.xlsx" TargetMode="Externa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4" Type="http://schemas.openxmlformats.org/officeDocument/2006/relationships/image" Target="../media/image2.emf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05DCE91-8F5A-4ADF-BC78-A3F2A42268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/>
              <a:t>Ventes internationales</a:t>
            </a:r>
          </a:p>
        </p:txBody>
      </p:sp>
      <p:graphicFrame>
        <p:nvGraphicFramePr>
          <p:cNvPr id="4" name="Objet 3">
            <a:extLst>
              <a:ext uri="{FF2B5EF4-FFF2-40B4-BE49-F238E27FC236}">
                <a16:creationId xmlns:a16="http://schemas.microsoft.com/office/drawing/2014/main" id="{6B09FB23-059C-43D5-B329-BADA86F2FE16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041248763"/>
              </p:ext>
            </p:extLst>
          </p:nvPr>
        </p:nvGraphicFramePr>
        <p:xfrm>
          <a:off x="3093777" y="2134667"/>
          <a:ext cx="7640637" cy="369188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7" name="Worksheet" r:id="rId3" imgW="5181766" imgH="2495464" progId="Excel.Sheet.12">
                  <p:embed/>
                </p:oleObj>
              </mc:Choice>
              <mc:Fallback>
                <p:oleObj name="Worksheet" r:id="rId3" imgW="5181766" imgH="2495464" progId="Excel.Sheet.12">
                  <p:embed/>
                  <p:pic>
                    <p:nvPicPr>
                      <p:cNvPr id="12" name="Objet 11">
                        <a:extLst>
                          <a:ext uri="{FF2B5EF4-FFF2-40B4-BE49-F238E27FC236}">
                            <a16:creationId xmlns:a16="http://schemas.microsoft.com/office/drawing/2014/main" id="{B3832F57-5186-4295-940D-5A679AE89B53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3093777" y="2134667"/>
                        <a:ext cx="7640637" cy="3691889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8983764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9DE33164-65DF-4439-88B2-4A78B32CE08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/>
              <a:t>Bilan comptable</a:t>
            </a:r>
          </a:p>
        </p:txBody>
      </p:sp>
      <p:graphicFrame>
        <p:nvGraphicFramePr>
          <p:cNvPr id="4" name="Objet 3">
            <a:extLst>
              <a:ext uri="{FF2B5EF4-FFF2-40B4-BE49-F238E27FC236}">
                <a16:creationId xmlns:a16="http://schemas.microsoft.com/office/drawing/2014/main" id="{9BADEF93-405A-42AA-9732-131CDC9B6F7F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392361115"/>
              </p:ext>
            </p:extLst>
          </p:nvPr>
        </p:nvGraphicFramePr>
        <p:xfrm>
          <a:off x="1740000" y="2503711"/>
          <a:ext cx="8712000" cy="290935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1" name="Worksheet" r:id="rId3" imgW="5162476" imgH="1723974" progId="Excel.Sheet.12">
                  <p:link updateAutomatic="1"/>
                </p:oleObj>
              </mc:Choice>
              <mc:Fallback>
                <p:oleObj name="Worksheet" r:id="rId3" imgW="5162476" imgH="1723974" progId="Excel.Sheet.12">
                  <p:link updateAutomatic="1"/>
                  <p:pic>
                    <p:nvPicPr>
                      <p:cNvPr id="6" name="Objet 5">
                        <a:extLst>
                          <a:ext uri="{FF2B5EF4-FFF2-40B4-BE49-F238E27FC236}">
                            <a16:creationId xmlns:a16="http://schemas.microsoft.com/office/drawing/2014/main" id="{B1005FB3-78C6-4E0F-981C-ECAB6985E88C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740000" y="2503711"/>
                        <a:ext cx="8712000" cy="2909358"/>
                      </a:xfrm>
                      <a:prstGeom prst="rect">
                        <a:avLst/>
                      </a:prstGeom>
                      <a:solidFill>
                        <a:schemeClr val="accent2"/>
                      </a:solidFill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64580044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FBEA9CD-3AA4-43A4-BF97-A9E061F35B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/>
              <a:t>Division 1</a:t>
            </a:r>
          </a:p>
        </p:txBody>
      </p:sp>
      <p:graphicFrame>
        <p:nvGraphicFramePr>
          <p:cNvPr id="4" name="Espace réservé du contenu 6">
            <a:extLst>
              <a:ext uri="{FF2B5EF4-FFF2-40B4-BE49-F238E27FC236}">
                <a16:creationId xmlns:a16="http://schemas.microsoft.com/office/drawing/2014/main" id="{318F4336-F323-4FF1-A6D3-FED9837D7547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566938550"/>
              </p:ext>
            </p:extLst>
          </p:nvPr>
        </p:nvGraphicFramePr>
        <p:xfrm>
          <a:off x="2980076" y="2002631"/>
          <a:ext cx="7796212" cy="39973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9983296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8C4EF15-E7B6-4A20-A2C5-1B0C14482A9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/>
              <a:t>Production par trimestre</a:t>
            </a:r>
          </a:p>
        </p:txBody>
      </p:sp>
      <p:graphicFrame>
        <p:nvGraphicFramePr>
          <p:cNvPr id="4" name="Tableau 5">
            <a:extLst>
              <a:ext uri="{FF2B5EF4-FFF2-40B4-BE49-F238E27FC236}">
                <a16:creationId xmlns:a16="http://schemas.microsoft.com/office/drawing/2014/main" id="{CEAA6B1A-A947-4934-B684-9501609BEA91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239051895"/>
              </p:ext>
            </p:extLst>
          </p:nvPr>
        </p:nvGraphicFramePr>
        <p:xfrm>
          <a:off x="1815737" y="2179827"/>
          <a:ext cx="8753838" cy="2874435"/>
        </p:xfrm>
        <a:graphic>
          <a:graphicData uri="http://schemas.openxmlformats.org/drawingml/2006/table">
            <a:tbl>
              <a:tblPr firstRow="1" lastRow="1" bandRow="1">
                <a:effectLst>
                  <a:innerShdw blurRad="114300">
                    <a:prstClr val="black"/>
                  </a:innerShdw>
                  <a:reflection blurRad="6350" stA="52000" endA="300" endPos="35000" dir="5400000" sy="-100000" algn="bl" rotWithShape="0"/>
                </a:effectLst>
                <a:tableStyleId>{5C22544A-7EE6-4342-B048-85BDC9FD1C3A}</a:tableStyleId>
              </a:tblPr>
              <a:tblGrid>
                <a:gridCol w="2917946">
                  <a:extLst>
                    <a:ext uri="{9D8B030D-6E8A-4147-A177-3AD203B41FA5}">
                      <a16:colId xmlns:a16="http://schemas.microsoft.com/office/drawing/2014/main" val="3644208072"/>
                    </a:ext>
                  </a:extLst>
                </a:gridCol>
                <a:gridCol w="2917946">
                  <a:extLst>
                    <a:ext uri="{9D8B030D-6E8A-4147-A177-3AD203B41FA5}">
                      <a16:colId xmlns:a16="http://schemas.microsoft.com/office/drawing/2014/main" val="1680146101"/>
                    </a:ext>
                  </a:extLst>
                </a:gridCol>
                <a:gridCol w="2917946">
                  <a:extLst>
                    <a:ext uri="{9D8B030D-6E8A-4147-A177-3AD203B41FA5}">
                      <a16:colId xmlns:a16="http://schemas.microsoft.com/office/drawing/2014/main" val="237577123"/>
                    </a:ext>
                  </a:extLst>
                </a:gridCol>
              </a:tblGrid>
              <a:tr h="416391">
                <a:tc>
                  <a:txBody>
                    <a:bodyPr/>
                    <a:lstStyle/>
                    <a:p>
                      <a:pPr algn="ctr"/>
                      <a:r>
                        <a:rPr lang="fr-CA" sz="2000" dirty="0"/>
                        <a:t>Trimestre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cell3D prstMaterial="dkEdge">
                      <a:bevel/>
                      <a:lightRig rig="flood" dir="t"/>
                    </a:cell3D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sz="2000" dirty="0"/>
                        <a:t>Ventes directes – Web</a:t>
                      </a:r>
                    </a:p>
                  </a:txBody>
                  <a:tcPr marL="45720" marR="45720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cell3D prstMaterial="dkEdge">
                      <a:bevel/>
                      <a:lightRig rig="flood" dir="t"/>
                    </a:cell3D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CA" sz="2000" dirty="0"/>
                        <a:t>Autres ventes en ligne</a:t>
                      </a:r>
                    </a:p>
                  </a:txBody>
                  <a:tcPr marL="45720" marR="4572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cell3D prstMaterial="dkEdge">
                      <a:bevel/>
                      <a:lightRig rig="flood" dir="t"/>
                    </a:cell3D>
                    <a:solidFill>
                      <a:schemeClr val="accent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30002603"/>
                  </a:ext>
                </a:extLst>
              </a:tr>
              <a:tr h="416391">
                <a:tc>
                  <a:txBody>
                    <a:bodyPr/>
                    <a:lstStyle/>
                    <a:p>
                      <a:pPr algn="ctr"/>
                      <a:r>
                        <a:rPr lang="fr-CA" sz="2000" dirty="0"/>
                        <a:t>1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/>
                        <a:t>140 203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/>
                        <a:t>189 477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011088"/>
                  </a:ext>
                </a:extLst>
              </a:tr>
              <a:tr h="416391">
                <a:tc>
                  <a:txBody>
                    <a:bodyPr/>
                    <a:lstStyle/>
                    <a:p>
                      <a:pPr algn="ctr"/>
                      <a:r>
                        <a:rPr lang="fr-CA" sz="2000" dirty="0"/>
                        <a:t>2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/>
                        <a:t>127 504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/>
                        <a:t>194 820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1260343"/>
                  </a:ext>
                </a:extLst>
              </a:tr>
              <a:tr h="208196">
                <a:tc>
                  <a:txBody>
                    <a:bodyPr/>
                    <a:lstStyle/>
                    <a:p>
                      <a:pPr algn="ctr"/>
                      <a:r>
                        <a:rPr lang="fr-CA" sz="2000" dirty="0"/>
                        <a:t>3A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en-US" sz="2000" dirty="0"/>
                        <a:t>129 093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en-US" sz="2000" dirty="0"/>
                        <a:t>172 956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45524129"/>
                  </a:ext>
                </a:extLst>
              </a:tr>
              <a:tr h="208196">
                <a:tc>
                  <a:txBody>
                    <a:bodyPr/>
                    <a:lstStyle/>
                    <a:p>
                      <a:pPr algn="ctr"/>
                      <a:r>
                        <a:rPr lang="fr-CA" sz="2000" dirty="0"/>
                        <a:t>3B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CA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81690868"/>
                  </a:ext>
                </a:extLst>
              </a:tr>
              <a:tr h="416391">
                <a:tc>
                  <a:txBody>
                    <a:bodyPr/>
                    <a:lstStyle/>
                    <a:p>
                      <a:pPr algn="ctr"/>
                      <a:r>
                        <a:rPr lang="fr-CA" sz="2000" dirty="0"/>
                        <a:t>4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/>
                        <a:t>139 459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/>
                        <a:t>159 630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75961718"/>
                  </a:ext>
                </a:extLst>
              </a:tr>
              <a:tr h="416391">
                <a:tc>
                  <a:txBody>
                    <a:bodyPr/>
                    <a:lstStyle/>
                    <a:p>
                      <a:pPr algn="ctr"/>
                      <a:r>
                        <a:rPr lang="fr-CA" sz="2000" dirty="0"/>
                        <a:t>Total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/>
                        <a:t>536 259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/>
                        <a:t>716 883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4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249874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71069355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43</TotalTime>
  <Words>45</Words>
  <Application>Microsoft Office PowerPoint</Application>
  <PresentationFormat>Grand écran</PresentationFormat>
  <Paragraphs>24</Paragraphs>
  <Slides>4</Slides>
  <Notes>0</Notes>
  <HiddenSlides>0</HiddenSlides>
  <MMClips>0</MMClips>
  <ScaleCrop>false</ScaleCrop>
  <HeadingPairs>
    <vt:vector size="10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Liens</vt:lpstr>
      </vt:variant>
      <vt:variant>
        <vt:i4>1</vt:i4>
      </vt:variant>
      <vt:variant>
        <vt:lpstr>Serveurs OLE incorporés</vt:lpstr>
      </vt:variant>
      <vt:variant>
        <vt:i4>1</vt:i4>
      </vt:variant>
      <vt:variant>
        <vt:lpstr>Titres des diapositives</vt:lpstr>
      </vt:variant>
      <vt:variant>
        <vt:i4>4</vt:i4>
      </vt:variant>
    </vt:vector>
  </HeadingPairs>
  <TitlesOfParts>
    <vt:vector size="10" baseType="lpstr">
      <vt:lpstr>Arial</vt:lpstr>
      <vt:lpstr>Calibri</vt:lpstr>
      <vt:lpstr>Calibri Light</vt:lpstr>
      <vt:lpstr>Thème Office</vt:lpstr>
      <vt:lpstr>C:\DATA\Travail\Goulet\Office 2019\PowerPoint\Module F\Solutions\PPT F-B Bilan.xlsx</vt:lpstr>
      <vt:lpstr>Worksheet</vt:lpstr>
      <vt:lpstr>Ventes internationales</vt:lpstr>
      <vt:lpstr>Bilan comptable</vt:lpstr>
      <vt:lpstr>Division 1</vt:lpstr>
      <vt:lpstr>Production par trimestre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Ventes internationales</dc:title>
  <dc:creator>Votre Nom</dc:creator>
  <cp:lastModifiedBy>Votre Nom</cp:lastModifiedBy>
  <cp:revision>5</cp:revision>
  <dcterms:created xsi:type="dcterms:W3CDTF">2020-03-22T03:09:57Z</dcterms:created>
  <dcterms:modified xsi:type="dcterms:W3CDTF">2020-03-22T03:53:01Z</dcterms:modified>
</cp:coreProperties>
</file>

<file path=docProps/thumbnail.jpeg>
</file>