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tags/tag1.xml" ContentType="application/vnd.openxmlformats-officedocument.presentationml.tags+xml"/>
  <Override PartName="/ppt/notesSlides/notesSlide3.xml" ContentType="application/vnd.openxmlformats-officedocument.presentationml.notesSlide+xml"/>
  <Override PartName="/ppt/tags/tag2.xml" ContentType="application/vnd.openxmlformats-officedocument.presentationml.tag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4" r:id="rId1"/>
  </p:sldMasterIdLst>
  <p:notesMasterIdLst>
    <p:notesMasterId r:id="rId7"/>
  </p:notesMasterIdLst>
  <p:sldIdLst>
    <p:sldId id="257" r:id="rId2"/>
    <p:sldId id="265" r:id="rId3"/>
    <p:sldId id="266" r:id="rId4"/>
    <p:sldId id="259" r:id="rId5"/>
    <p:sldId id="258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4" autoAdjust="0"/>
    <p:restoredTop sz="94660"/>
  </p:normalViewPr>
  <p:slideViewPr>
    <p:cSldViewPr snapToGrid="0">
      <p:cViewPr varScale="1">
        <p:scale>
          <a:sx n="65" d="100"/>
          <a:sy n="65" d="100"/>
        </p:scale>
        <p:origin x="96" y="1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B95697F-3294-476A-8973-B721C7B00EF7}" type="datetimeFigureOut">
              <a:rPr lang="fr-CA" smtClean="0"/>
              <a:t>28-02-20</a:t>
            </a:fld>
            <a:endParaRPr lang="fr-CA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CA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8A7EB58-1943-446C-B8BA-CEE1917C94FE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6014294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F02CF10-BE10-46A0-9DBD-80CEB392A5B8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662087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F02CF10-BE10-46A0-9DBD-80CEB392A5B8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46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ln/>
        </p:spPr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087459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F02CF10-BE10-46A0-9DBD-80CEB392A5B8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10607734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F02CF10-BE10-46A0-9DBD-80CEB392A5B8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4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ln/>
        </p:spPr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000405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F02CF10-BE10-46A0-9DBD-80CEB392A5B8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6035420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23393357"/>
      </p:ext>
    </p:extLst>
  </p:cSld>
  <p:clrMapOvr>
    <a:masterClrMapping/>
  </p:clrMapOvr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100796"/>
      </p:ext>
    </p:extLst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5916323"/>
      </p:ext>
    </p:extLst>
  </p:cSld>
  <p:clrMapOvr>
    <a:masterClrMapping/>
  </p:clrMapOvr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A6B727"/>
              </a:solidFill>
              <a:effectLst/>
              <a:uLnTx/>
              <a:uFillTx/>
              <a:latin typeface="Corbel" panose="020B0503020204020204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A6B727"/>
              </a:solidFill>
              <a:effectLst/>
              <a:uLnTx/>
              <a:uFillTx/>
              <a:latin typeface="Corbel" panose="020B0503020204020204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D3CDCE4-CCE5-4CBC-94AB-DB4A0AF3D761}" type="slidenum">
              <a:rPr kumimoji="0" lang="en-US" altLang="en-US" sz="1200" b="0" i="0" u="none" strike="noStrike" kern="1200" cap="none" spc="0" normalizeH="0" baseline="0" noProof="0">
                <a:ln>
                  <a:noFill/>
                </a:ln>
                <a:solidFill>
                  <a:srgbClr val="A6B727"/>
                </a:solidFill>
                <a:effectLst/>
                <a:uLnTx/>
                <a:uFillTx/>
                <a:latin typeface="Corbel" panose="020B0503020204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‹N°›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srgbClr val="A6B727"/>
              </a:solidFill>
              <a:effectLst/>
              <a:uLnTx/>
              <a:uFillTx/>
              <a:latin typeface="Corbel" panose="020B0503020204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717494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8806830"/>
      </p:ext>
    </p:extLst>
  </p:cSld>
  <p:clrMapOvr>
    <a:masterClrMapping/>
  </p:clrMapOvr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78593697"/>
      </p:ext>
    </p:extLst>
  </p:cSld>
  <p:clrMapOvr>
    <a:masterClrMapping/>
  </p:clrMapOvr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4726426"/>
      </p:ext>
    </p:extLst>
  </p:cSld>
  <p:clrMapOvr>
    <a:masterClrMapping/>
  </p:clrMapOvr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9885380"/>
      </p:ext>
    </p:extLst>
  </p:cSld>
  <p:clrMapOvr>
    <a:masterClrMapping/>
  </p:clrMapOvr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94824"/>
      </p:ext>
    </p:extLst>
  </p:cSld>
  <p:clrMapOvr>
    <a:masterClrMapping/>
  </p:clrMapOvr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0239457"/>
      </p:ext>
    </p:extLst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0382461"/>
      </p:ext>
    </p:extLst>
  </p:cSld>
  <p:clrMapOvr>
    <a:masterClrMapping/>
  </p:clrMapOvr>
  <p:hf sldNum="0"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271567"/>
      </p:ext>
    </p:extLst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1BCB7587-8909-4D9C-9B91-9168D413BDF7}" type="slidenum">
              <a:rPr lang="en-US" alt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66721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  <p:sldLayoutId id="2147483676" r:id="rId12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Rectangle 77">
            <a:extLst>
              <a:ext uri="{FF2B5EF4-FFF2-40B4-BE49-F238E27FC236}">
                <a16:creationId xmlns:a16="http://schemas.microsoft.com/office/drawing/2014/main" id="{8A566188-DA61-435D-B7D6-F237748F153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3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59CDD208-D64E-4053-BB7E-A9CF89D127A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8600" y="246888"/>
            <a:ext cx="11724640" cy="6377939"/>
          </a:xfrm>
          <a:prstGeom prst="rect">
            <a:avLst/>
          </a:prstGeom>
          <a:noFill/>
          <a:ln w="12700"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056" name="Rectangle 8"/>
          <p:cNvSpPr>
            <a:spLocks noGrp="1" noChangeArrowheads="1"/>
          </p:cNvSpPr>
          <p:nvPr>
            <p:ph type="ctrTitle"/>
          </p:nvPr>
        </p:nvSpPr>
        <p:spPr>
          <a:xfrm>
            <a:off x="895467" y="863364"/>
            <a:ext cx="6657476" cy="5126124"/>
          </a:xfrm>
        </p:spPr>
        <p:txBody>
          <a:bodyPr anchor="ctr">
            <a:normAutofit/>
          </a:bodyPr>
          <a:lstStyle/>
          <a:p>
            <a:pPr algn="r"/>
            <a:r>
              <a:rPr lang="fr-CA" sz="6600" dirty="0"/>
              <a:t>NOKO </a:t>
            </a:r>
            <a:r>
              <a:rPr lang="fr-CA" sz="6600" dirty="0" err="1"/>
              <a:t>SystÈmes</a:t>
            </a:r>
            <a:r>
              <a:rPr lang="fr-CA" sz="6600" dirty="0"/>
              <a:t> </a:t>
            </a:r>
          </a:p>
        </p:txBody>
      </p:sp>
      <p:sp>
        <p:nvSpPr>
          <p:cNvPr id="2057" name="Rectangle 9"/>
          <p:cNvSpPr>
            <a:spLocks noGrp="1" noChangeArrowheads="1"/>
          </p:cNvSpPr>
          <p:nvPr>
            <p:ph type="subTitle" idx="1"/>
          </p:nvPr>
        </p:nvSpPr>
        <p:spPr>
          <a:xfrm>
            <a:off x="8352941" y="863364"/>
            <a:ext cx="3082986" cy="5120435"/>
          </a:xfrm>
        </p:spPr>
        <p:txBody>
          <a:bodyPr anchor="ctr">
            <a:normAutofit/>
          </a:bodyPr>
          <a:lstStyle/>
          <a:p>
            <a:pPr algn="l"/>
            <a:r>
              <a:rPr lang="fr-CA" sz="2000" dirty="0">
                <a:solidFill>
                  <a:srgbClr val="000000"/>
                </a:solidFill>
              </a:rPr>
              <a:t>Rapport trimestriel sur le développement technologique</a:t>
            </a:r>
          </a:p>
        </p:txBody>
      </p: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B93C2A17-5343-41E9-BE0B-BFA49AFA1E1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V="1">
            <a:off x="7961243" y="2054826"/>
            <a:ext cx="0" cy="2743200"/>
          </a:xfrm>
          <a:prstGeom prst="line">
            <a:avLst/>
          </a:prstGeom>
          <a:ln w="12700">
            <a:solidFill>
              <a:srgbClr val="0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209874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Nouvelle gamme de produits</a:t>
            </a:r>
            <a:r>
              <a:rPr lang="en-US" dirty="0"/>
              <a:t>
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fr-CA" dirty="0"/>
              <a:t>XJM-9000</a:t>
            </a:r>
          </a:p>
          <a:p>
            <a:pPr lvl="1"/>
            <a:r>
              <a:rPr lang="fr-CA" dirty="0"/>
              <a:t>Prêt à voler
Version kit cinéma
4 caméras HD</a:t>
            </a:r>
          </a:p>
          <a:p>
            <a:r>
              <a:rPr lang="fr-CA" dirty="0"/>
              <a:t>XJM-HL 4 Heavy-Lift</a:t>
            </a:r>
          </a:p>
          <a:p>
            <a:pPr lvl="1"/>
            <a:r>
              <a:rPr lang="fr-CA" dirty="0"/>
              <a:t>En cours de développement
Lève jusqu’à 22 kg
Technologie double-servo</a:t>
            </a:r>
          </a:p>
        </p:txBody>
      </p:sp>
    </p:spTree>
    <p:extLst>
      <p:ext uri="{BB962C8B-B14F-4D97-AF65-F5344CB8AC3E}">
        <p14:creationId xmlns:p14="http://schemas.microsoft.com/office/powerpoint/2010/main" val="41713633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XJM-9000</a:t>
            </a:r>
          </a:p>
        </p:txBody>
      </p:sp>
      <p:sp>
        <p:nvSpPr>
          <p:cNvPr id="11" name="Content Placeholder 10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/>
              <a:t>Progrès technologique</a:t>
            </a:r>
          </a:p>
          <a:p>
            <a:pPr lvl="1"/>
            <a:r>
              <a:rPr lang="fr-CA" dirty="0"/>
              <a:t>Phase 1 : Essais terminés</a:t>
            </a:r>
          </a:p>
          <a:p>
            <a:pPr lvl="2"/>
            <a:r>
              <a:rPr lang="fr-CA" dirty="0"/>
              <a:t>Évaluations initiales disponibles pour examen</a:t>
            </a:r>
          </a:p>
          <a:p>
            <a:pPr lvl="1"/>
            <a:r>
              <a:rPr lang="fr-CA" dirty="0"/>
              <a:t>Phase 2 : Essais d’endurance terminés
Phase 3 : Analyse du système en cours d’achèvement
Déploiement de la production dans les 90 jours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9564113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XJM-HL 4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/>
              <a:t>Progrès du développement </a:t>
            </a:r>
          </a:p>
          <a:p>
            <a:pPr lvl="1"/>
            <a:r>
              <a:rPr lang="fr-CA" dirty="0"/>
              <a:t>Phase finale des tests en cours </a:t>
            </a:r>
          </a:p>
          <a:p>
            <a:pPr lvl="2"/>
            <a:r>
              <a:rPr lang="fr-CA" dirty="0"/>
              <a:t>Tests logiciels terminés
Refonte de la version de verrouillage robotique terminée
Premiers essais en vol en cours </a:t>
            </a:r>
          </a:p>
          <a:p>
            <a:pPr lvl="1"/>
            <a:r>
              <a:rPr lang="fr-CA" dirty="0"/>
              <a:t>Examen du marché prévu en cours </a:t>
            </a:r>
          </a:p>
          <a:p>
            <a:pPr lvl="2"/>
            <a:r>
              <a:rPr lang="fr-CA" dirty="0"/>
              <a:t>Rapports à la fin du mois </a:t>
            </a:r>
          </a:p>
          <a:p>
            <a:pPr lvl="1"/>
            <a:r>
              <a:rPr lang="fr-CA" dirty="0"/>
              <a:t>Cycle d’examen du développement terminé </a:t>
            </a:r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8133034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147ADF-B26E-4108-A001-D7D9064631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Programme XJM-HL 4 </a:t>
            </a:r>
          </a:p>
        </p:txBody>
      </p:sp>
      <p:graphicFrame>
        <p:nvGraphicFramePr>
          <p:cNvPr id="4" name="Group 342">
            <a:extLst>
              <a:ext uri="{FF2B5EF4-FFF2-40B4-BE49-F238E27FC236}">
                <a16:creationId xmlns:a16="http://schemas.microsoft.com/office/drawing/2014/main" id="{ED5D4AA2-44EE-488B-98A1-93C04C21FAE1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79117505"/>
              </p:ext>
            </p:extLst>
          </p:nvPr>
        </p:nvGraphicFramePr>
        <p:xfrm>
          <a:off x="1176336" y="2057400"/>
          <a:ext cx="9872664" cy="2438400"/>
        </p:xfrm>
        <a:graphic>
          <a:graphicData uri="http://schemas.openxmlformats.org/drawingml/2006/table">
            <a:tbl>
              <a:tblPr>
                <a:tableStyleId>{E269D01E-BC32-4049-B463-5C60D7B0CCD2}</a:tableStyleId>
              </a:tblPr>
              <a:tblGrid>
                <a:gridCol w="246816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6816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6816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46816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2192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1" u="none" strike="noStrike" cap="none" normalizeH="0" baseline="0" dirty="0">
                          <a:effectLst/>
                        </a:rPr>
                        <a:t>Test</a:t>
                      </a:r>
                      <a:endParaRPr kumimoji="0" lang="en-US" sz="2500" b="1" i="0" u="none" strike="noStrike" cap="none" normalizeH="0" baseline="0" dirty="0"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12830" marR="112830" anchor="ctr" horzOverflow="overflow">
                    <a:lnR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fr-CA" sz="2500" b="1" u="none" strike="noStrike" cap="none" normalizeH="0" baseline="0" noProof="0" dirty="0">
                          <a:effectLst/>
                        </a:rPr>
                        <a:t>Modèle de production</a:t>
                      </a:r>
                      <a:r>
                        <a:rPr kumimoji="0" lang="en-US" sz="2500" b="1" u="none" strike="noStrike" cap="none" normalizeH="0" baseline="0" dirty="0">
                          <a:effectLst/>
                        </a:rPr>
                        <a:t>  </a:t>
                      </a:r>
                      <a:endParaRPr kumimoji="0" lang="en-US" sz="2500" b="1" i="0" u="none" strike="noStrike" cap="none" normalizeH="0" baseline="0" dirty="0"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12830" marR="112830" anchor="ctr" horzOverflow="overflow">
                    <a:lnL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fr-CA" sz="2500" b="1" u="none" strike="noStrike" cap="none" normalizeH="0" baseline="0" noProof="0" dirty="0">
                          <a:effectLst/>
                        </a:rPr>
                        <a:t>Vérification des normes </a:t>
                      </a:r>
                      <a:endParaRPr kumimoji="0" lang="fr-CA" sz="2500" b="1" i="0" u="none" strike="noStrike" cap="none" normalizeH="0" baseline="0" noProof="0" dirty="0"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12830" marR="112830" anchor="ctr" horzOverflow="overflow">
                    <a:lnL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500" b="1" u="none" strike="noStrike" cap="none" normalizeH="0" baseline="0" dirty="0">
                          <a:effectLst/>
                        </a:rPr>
                        <a:t>Rapport G2 </a:t>
                      </a:r>
                      <a:endParaRPr kumimoji="0" lang="en-US" sz="2500" b="1" i="0" u="none" strike="noStrike" cap="none" normalizeH="0" baseline="0" dirty="0"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12830" marR="112830" anchor="ctr" horzOverflow="overflow">
                    <a:lnL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192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fr-CA" sz="2500" u="none" strike="noStrike" cap="none" normalizeH="0" baseline="0" noProof="0" dirty="0">
                          <a:effectLst/>
                        </a:rPr>
                        <a:t>6 semaines</a:t>
                      </a:r>
                      <a:endParaRPr kumimoji="0" lang="fr-CA" sz="2500" b="0" i="0" u="none" strike="noStrike" cap="none" normalizeH="0" baseline="0" noProof="0" dirty="0"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12830" marR="112830" horzOverflow="overflow">
                    <a:lnR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fr-CA" sz="2500" u="none" strike="noStrike" cap="none" normalizeH="0" baseline="0" noProof="0" dirty="0">
                          <a:effectLst/>
                        </a:rPr>
                        <a:t>2 semaines </a:t>
                      </a:r>
                      <a:endParaRPr kumimoji="0" lang="fr-CA" sz="2500" b="0" i="0" u="none" strike="noStrike" cap="none" normalizeH="0" baseline="0" noProof="0" dirty="0"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12830" marR="112830" horzOverflow="overflow">
                    <a:lnL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fr-CA" sz="2500" u="none" strike="noStrike" cap="none" normalizeH="0" baseline="0" noProof="0" dirty="0">
                          <a:effectLst/>
                        </a:rPr>
                        <a:t>Dans les 30 prochains jours </a:t>
                      </a:r>
                      <a:endParaRPr kumimoji="0" lang="fr-CA" sz="2500" b="0" i="0" u="none" strike="noStrike" cap="none" normalizeH="0" baseline="0" noProof="0" dirty="0"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12830" marR="112830" horzOverflow="overflow">
                    <a:lnL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65000"/>
                        <a:buFont typeface="Wingdings" pitchFamily="2" charset="2"/>
                        <a:buNone/>
                        <a:tabLst/>
                      </a:pPr>
                      <a:r>
                        <a:rPr kumimoji="0" lang="fr-CA" sz="2500" u="none" strike="noStrike" cap="none" normalizeH="0" baseline="0" noProof="0" dirty="0">
                          <a:effectLst/>
                        </a:rPr>
                        <a:t>Terminé et déposé </a:t>
                      </a:r>
                      <a:endParaRPr kumimoji="0" lang="fr-CA" sz="2500" b="0" i="0" u="none" strike="noStrike" cap="none" normalizeH="0" baseline="0" noProof="0" dirty="0"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12830" marR="112830" horzOverflow="overflow">
                    <a:lnL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9066206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9.8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1.2|7.4|4.4|4.4|3.9"/>
</p:tagLst>
</file>

<file path=ppt/theme/theme1.xml><?xml version="1.0" encoding="utf-8"?>
<a:theme xmlns:a="http://schemas.openxmlformats.org/drawingml/2006/main" name="Base">
  <a:themeElements>
    <a:clrScheme name="Base">
      <a:dk1>
        <a:srgbClr val="000000"/>
      </a:dk1>
      <a:lt1>
        <a:srgbClr val="FFFFFF"/>
      </a:lt1>
      <a:dk2>
        <a:srgbClr val="565349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7D447"/>
      </a:accent5>
      <a:accent6>
        <a:srgbClr val="818183"/>
      </a:accent6>
      <a:hlink>
        <a:srgbClr val="F59E00"/>
      </a:hlink>
      <a:folHlink>
        <a:srgbClr val="B2B2B2"/>
      </a:folHlink>
    </a:clrScheme>
    <a:fontScheme name="Base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e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90E45F77-AEFC-46EF-A7C1-5B338C297B02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79</TotalTime>
  <Words>154</Words>
  <Application>Microsoft Office PowerPoint</Application>
  <PresentationFormat>Grand écran</PresentationFormat>
  <Paragraphs>33</Paragraphs>
  <Slides>5</Slides>
  <Notes>5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10" baseType="lpstr">
      <vt:lpstr>Arial</vt:lpstr>
      <vt:lpstr>Calibri</vt:lpstr>
      <vt:lpstr>Corbel</vt:lpstr>
      <vt:lpstr>Wingdings</vt:lpstr>
      <vt:lpstr>Base</vt:lpstr>
      <vt:lpstr>NOKO SystÈmes </vt:lpstr>
      <vt:lpstr>Nouvelle gamme de produits
</vt:lpstr>
      <vt:lpstr>XJM-9000</vt:lpstr>
      <vt:lpstr>XJM-HL 4</vt:lpstr>
      <vt:lpstr>Programme XJM-HL 4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Global Systems, Inc.</dc:title>
  <dc:creator>Votre Nom</dc:creator>
  <cp:lastModifiedBy>Votre Nom</cp:lastModifiedBy>
  <cp:revision>6</cp:revision>
  <dcterms:created xsi:type="dcterms:W3CDTF">2020-02-24T17:26:39Z</dcterms:created>
  <dcterms:modified xsi:type="dcterms:W3CDTF">2020-02-28T16:40:16Z</dcterms:modified>
</cp:coreProperties>
</file>