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60" d="100"/>
          <a:sy n="60" d="100"/>
        </p:scale>
        <p:origin x="26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798-4E3F-8455-B3E6AD1364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798-4E3F-8455-B3E6AD1364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798-4E3F-8455-B3E6AD136499}"/>
              </c:ext>
            </c:extLst>
          </c:dPt>
          <c:dPt>
            <c:idx val="3"/>
            <c:bubble3D val="0"/>
            <c:explosion val="35"/>
            <c:spPr>
              <a:solidFill>
                <a:schemeClr val="accent6"/>
              </a:solidFill>
              <a:ln w="38100">
                <a:solidFill>
                  <a:srgbClr val="FFFF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798-4E3F-8455-B3E6AD136499}"/>
              </c:ext>
            </c:extLst>
          </c:dPt>
          <c:cat>
            <c:strRef>
              <c:f>Feuil1!$A$2:$A$5</c:f>
              <c:strCache>
                <c:ptCount val="4"/>
                <c:pt idx="0">
                  <c:v>1er trim.</c:v>
                </c:pt>
                <c:pt idx="1">
                  <c:v>2e trim.</c:v>
                </c:pt>
                <c:pt idx="2">
                  <c:v>3e trim.</c:v>
                </c:pt>
                <c:pt idx="3">
                  <c:v>4e trim.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12.8</c:v>
                </c:pt>
                <c:pt idx="1">
                  <c:v>4.7</c:v>
                </c:pt>
                <c:pt idx="2">
                  <c:v>3.9</c:v>
                </c:pt>
                <c:pt idx="3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798-4E3F-8455-B3E6AD136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5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accent5">
            <a:lumMod val="0"/>
            <a:lumOff val="100000"/>
          </a:schemeClr>
        </a:gs>
        <a:gs pos="35000">
          <a:schemeClr val="accent5">
            <a:lumMod val="0"/>
            <a:lumOff val="100000"/>
          </a:schemeClr>
        </a:gs>
        <a:gs pos="100000">
          <a:schemeClr val="accent5">
            <a:lumMod val="100000"/>
          </a:schemeClr>
        </a:gs>
      </a:gsLst>
      <a:path path="circle">
        <a:fillToRect l="50000" t="-80000" r="50000" b="18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47D375-50AF-44A6-85EF-E1AD316C7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2CC5132-1368-4DFE-9CE9-7BDFC3407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117F7D-B8CB-472E-9237-613E60034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7C481B-B214-4B8C-8B5B-21518437A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F8670-5998-45B2-8DFA-A48FFB18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4239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0743E1-FB8C-429C-B461-AAEC83A38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F68281-D8F4-4469-9FB2-B6D5CE66F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502F08-0259-4A1F-A2CF-E6B9FA3D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557823-EE97-49A5-B844-A31BEB162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8A3055-6EA6-44DF-A70A-6BF78960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189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3B207A9-D5B9-450D-83D9-D1EC4EBFA2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7B4F43-F4F9-48A0-B3B8-6AB022412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522BE7-A94D-44A7-A719-ED318CC9A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F5430D-7408-499B-8531-52567B618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BAC6FC-2E7E-48C7-9FF7-3853C95AD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911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60532-DC68-47F0-8498-F8ABE0EDA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B0C0FB-10E6-4A32-9E74-822CF8146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692AF8-DC62-40BC-9EAE-0C03789EB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0E0B93-5081-4708-AAAA-5AB4AD73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0BCF86-F879-49AC-84A0-C21ABBF9C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492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8EF73-54BD-444D-889C-B29BA5F0E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27A5D8-2F77-48CE-877F-C681C900E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D075A8-218F-41E1-B96F-B9ADA34D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18C415-6148-4618-806B-5A4C5962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506534-7194-4999-9942-851B06161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6061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0D44BA-F98D-40E9-92FD-2803E901E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57E108-5FC9-428C-92BF-BE83FFB86E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F7320E-05A0-4131-9ABD-0FC3A7226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774B52-649D-40DE-8683-FF5B7306E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C1D9EF-BDF6-4B4C-B8E5-E4B1069A8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59E1F-263F-4C75-BB30-4AD2A8E2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4260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7F4579-2744-4DC7-B224-8F7E97B26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71AB2F-CFFE-42AA-B0CC-A0B963AAB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4D91BC-9567-4903-92B0-5BB0733F6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63E326F-C420-4A5F-85E5-E1F321918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4BAC022-ABF6-4608-A6D8-C85C8CB2B3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86ADB61-34BC-48EC-AAE9-C7714EEC5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F1BFCBA-3A90-4584-A6C7-257E93D54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9A23578-9335-4345-8749-971B6630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1198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1B3A01-96F4-4689-AFD7-F02C4535A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94C3456-BA52-41B3-90E9-E0FFA07DE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8FD57C-6A11-417D-906B-4439AB355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0C72BA-AA0D-4FE1-ABB0-4B30BE5F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476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AB83CA-C86D-4FE2-8206-D7B06359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5DF1D23-57CD-4AB2-AE78-B1ACB97A8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209743-708A-457C-9E06-E68DA024F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954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5F099E-271B-42C2-ACC1-C7DB664AF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3363BC-86BE-4CBD-B5BF-30B3F0492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54116D-DDF3-4896-9671-8264758B9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DA0A43-DA90-4E87-B389-18EC90F63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35C15FD-9106-451C-ACAD-B0DEF0DEE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02CE1A-A616-4858-8E04-D7A57E1C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433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7C7BF8-D5C8-490B-AC22-643B1D94E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640D6C8-3EE2-4044-97F6-D4E7F7825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8D13EED-D94B-4808-8E6D-2935FB8CC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2F9485-6AED-4051-8CA8-90940B038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54102EA-EABA-4E21-8F6D-7F67E34BD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52805A-73B0-4E73-8B49-0DB80BA3D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76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5C3987-B4F0-4604-8D54-3EF064E96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05EE82-63A9-4127-B689-0D8DCBEB7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3B0E90-B86C-454F-8E55-DCB133977A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A14C-AB04-46C6-B882-E5AC13BE02B5}" type="datetimeFigureOut">
              <a:rPr lang="fr-CA" smtClean="0"/>
              <a:t>21-03-20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453242-D8ED-43F0-A1CE-9D1D223C9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AC7B37-5387-4F5E-B30B-EF4E4BB1D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70A8-AE03-4499-A68A-8DCECFBCD01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997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Travail\Goulet\Office%202019\PowerPoint\Module%20F\Solutions\PPT%20F-B%20Bilan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5DCE91-8F5A-4ADF-BC78-A3F2A4226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Ventes internationales</a:t>
            </a: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6B09FB23-059C-43D5-B329-BADA86F2FE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248763"/>
              </p:ext>
            </p:extLst>
          </p:nvPr>
        </p:nvGraphicFramePr>
        <p:xfrm>
          <a:off x="3093777" y="2134667"/>
          <a:ext cx="7640637" cy="3691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5181766" imgH="2495464" progId="Excel.Sheet.12">
                  <p:embed/>
                </p:oleObj>
              </mc:Choice>
              <mc:Fallback>
                <p:oleObj name="Worksheet" r:id="rId3" imgW="5181766" imgH="2495464" progId="Excel.Sheet.12">
                  <p:embed/>
                  <p:pic>
                    <p:nvPicPr>
                      <p:cNvPr id="12" name="Objet 11">
                        <a:extLst>
                          <a:ext uri="{FF2B5EF4-FFF2-40B4-BE49-F238E27FC236}">
                            <a16:creationId xmlns:a16="http://schemas.microsoft.com/office/drawing/2014/main" id="{B3832F57-5186-4295-940D-5A679AE89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3777" y="2134667"/>
                        <a:ext cx="7640637" cy="3691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837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E33164-65DF-4439-88B2-4A78B32CE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Bilan comptable</a:t>
            </a: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9BADEF93-405A-42AA-9732-131CDC9B6F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361115"/>
              </p:ext>
            </p:extLst>
          </p:nvPr>
        </p:nvGraphicFramePr>
        <p:xfrm>
          <a:off x="1740000" y="2503711"/>
          <a:ext cx="8712000" cy="2909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ksheet" r:id="rId3" imgW="5162476" imgH="1723974" progId="Excel.Sheet.12">
                  <p:link updateAutomatic="1"/>
                </p:oleObj>
              </mc:Choice>
              <mc:Fallback>
                <p:oleObj name="Worksheet" r:id="rId3" imgW="5162476" imgH="1723974" progId="Excel.Sheet.12">
                  <p:link updateAutomatic="1"/>
                  <p:pic>
                    <p:nvPicPr>
                      <p:cNvPr id="6" name="Objet 5">
                        <a:extLst>
                          <a:ext uri="{FF2B5EF4-FFF2-40B4-BE49-F238E27FC236}">
                            <a16:creationId xmlns:a16="http://schemas.microsoft.com/office/drawing/2014/main" id="{B1005FB3-78C6-4E0F-981C-ECAB6985E8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0000" y="2503711"/>
                        <a:ext cx="8712000" cy="2909358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580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EA9CD-3AA4-43A4-BF97-A9E061F35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Division 1</a:t>
            </a:r>
          </a:p>
        </p:txBody>
      </p:sp>
      <p:graphicFrame>
        <p:nvGraphicFramePr>
          <p:cNvPr id="4" name="Espace réservé du contenu 6">
            <a:extLst>
              <a:ext uri="{FF2B5EF4-FFF2-40B4-BE49-F238E27FC236}">
                <a16:creationId xmlns:a16="http://schemas.microsoft.com/office/drawing/2014/main" id="{318F4336-F323-4FF1-A6D3-FED9837D75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938550"/>
              </p:ext>
            </p:extLst>
          </p:nvPr>
        </p:nvGraphicFramePr>
        <p:xfrm>
          <a:off x="2980076" y="2002631"/>
          <a:ext cx="7796212" cy="399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832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C4EF15-E7B6-4A20-A2C5-1B0C14482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Production par trimestre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CEAA6B1A-A947-4934-B684-9501609BEA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051895"/>
              </p:ext>
            </p:extLst>
          </p:nvPr>
        </p:nvGraphicFramePr>
        <p:xfrm>
          <a:off x="1815737" y="2179827"/>
          <a:ext cx="8753838" cy="2874435"/>
        </p:xfrm>
        <a:graphic>
          <a:graphicData uri="http://schemas.openxmlformats.org/drawingml/2006/table">
            <a:tbl>
              <a:tblPr firstRow="1" lastRow="1" bandRow="1">
                <a:effectLst>
                  <a:innerShdw blurRad="114300">
                    <a:prstClr val="black"/>
                  </a:inn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2917946">
                  <a:extLst>
                    <a:ext uri="{9D8B030D-6E8A-4147-A177-3AD203B41FA5}">
                      <a16:colId xmlns:a16="http://schemas.microsoft.com/office/drawing/2014/main" val="3644208072"/>
                    </a:ext>
                  </a:extLst>
                </a:gridCol>
                <a:gridCol w="2917946">
                  <a:extLst>
                    <a:ext uri="{9D8B030D-6E8A-4147-A177-3AD203B41FA5}">
                      <a16:colId xmlns:a16="http://schemas.microsoft.com/office/drawing/2014/main" val="1680146101"/>
                    </a:ext>
                  </a:extLst>
                </a:gridCol>
                <a:gridCol w="2917946">
                  <a:extLst>
                    <a:ext uri="{9D8B030D-6E8A-4147-A177-3AD203B41FA5}">
                      <a16:colId xmlns:a16="http://schemas.microsoft.com/office/drawing/2014/main" val="237577123"/>
                    </a:ext>
                  </a:extLst>
                </a:gridCol>
              </a:tblGrid>
              <a:tr h="416391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Trimestre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Ventes directes – Web</a:t>
                      </a: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Autres ventes en ligne</a:t>
                      </a:r>
                    </a:p>
                  </a:txBody>
                  <a:tcPr marL="45720" marR="4572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002603"/>
                  </a:ext>
                </a:extLst>
              </a:tr>
              <a:tr h="416391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1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140 203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189 477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1088"/>
                  </a:ext>
                </a:extLst>
              </a:tr>
              <a:tr h="416391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2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127 504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194 820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60343"/>
                  </a:ext>
                </a:extLst>
              </a:tr>
              <a:tr h="208196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3A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129 093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172 956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524129"/>
                  </a:ext>
                </a:extLst>
              </a:tr>
              <a:tr h="208196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3B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690868"/>
                  </a:ext>
                </a:extLst>
              </a:tr>
              <a:tr h="416391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4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139 459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159 630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961718"/>
                  </a:ext>
                </a:extLst>
              </a:tr>
              <a:tr h="416391">
                <a:tc>
                  <a:txBody>
                    <a:bodyPr/>
                    <a:lstStyle/>
                    <a:p>
                      <a:pPr algn="ctr"/>
                      <a:r>
                        <a:rPr lang="fr-CA" sz="2000" dirty="0"/>
                        <a:t>Total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536 259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716 883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987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0693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45</Words>
  <Application>Microsoft Office PowerPoint</Application>
  <PresentationFormat>Grand écran</PresentationFormat>
  <Paragraphs>24</Paragraphs>
  <Slides>4</Slides>
  <Notes>0</Notes>
  <HiddenSlides>0</HiddenSlides>
  <MMClips>0</MMClips>
  <ScaleCrop>false</ScaleCrop>
  <HeadingPairs>
    <vt:vector size="10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Liens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C:\DATA\Travail\Goulet\Office 2019\PowerPoint\Module F\Solutions\PPT F-B Bilan.xlsx</vt:lpstr>
      <vt:lpstr>Worksheet</vt:lpstr>
      <vt:lpstr>Ventes internationales</vt:lpstr>
      <vt:lpstr>Bilan comptable</vt:lpstr>
      <vt:lpstr>Division 1</vt:lpstr>
      <vt:lpstr>Production par trimestre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Ventes internationales</dc:title>
  <dc:creator>Votre Nom</dc:creator>
  <cp:lastModifiedBy>Votre Nom</cp:lastModifiedBy>
  <cp:revision>5</cp:revision>
  <dcterms:created xsi:type="dcterms:W3CDTF">2020-03-22T03:09:57Z</dcterms:created>
  <dcterms:modified xsi:type="dcterms:W3CDTF">2020-03-22T03:53:01Z</dcterms:modified>
</cp:coreProperties>
</file>