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5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56" autoAdjust="0"/>
    <p:restoredTop sz="94394" autoAdjust="0"/>
  </p:normalViewPr>
  <p:slideViewPr>
    <p:cSldViewPr snapToGrid="0">
      <p:cViewPr>
        <p:scale>
          <a:sx n="70" d="100"/>
          <a:sy n="70" d="100"/>
        </p:scale>
        <p:origin x="510" y="288"/>
      </p:cViewPr>
      <p:guideLst>
        <p:guide orient="horz" pos="2160"/>
        <p:guide pos="45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1838DC-0854-4852-8BA2-C2BE346DBD48}" type="doc">
      <dgm:prSet loTypeId="urn:microsoft.com/office/officeart/2005/8/layout/pyramid2" loCatId="pyramid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fr-CA"/>
        </a:p>
      </dgm:t>
    </dgm:pt>
    <dgm:pt modelId="{5C496B43-E2CE-47A1-BC2B-544450E18C9E}">
      <dgm:prSet/>
      <dgm:spPr/>
      <dgm:t>
        <a:bodyPr/>
        <a:lstStyle/>
        <a:p>
          <a:r>
            <a:rPr lang="fr-CA"/>
            <a:t>Technologie</a:t>
          </a:r>
        </a:p>
      </dgm:t>
    </dgm:pt>
    <dgm:pt modelId="{D0368DDD-CBC2-4D36-8EE4-25BA36B51184}" type="parTrans" cxnId="{AE37A11B-2783-4044-9706-F0F52AF08092}">
      <dgm:prSet/>
      <dgm:spPr/>
      <dgm:t>
        <a:bodyPr/>
        <a:lstStyle/>
        <a:p>
          <a:endParaRPr lang="fr-CA"/>
        </a:p>
      </dgm:t>
    </dgm:pt>
    <dgm:pt modelId="{2D2E9784-0663-4650-9DB3-9FA81BC2E307}" type="sibTrans" cxnId="{AE37A11B-2783-4044-9706-F0F52AF08092}">
      <dgm:prSet/>
      <dgm:spPr/>
      <dgm:t>
        <a:bodyPr/>
        <a:lstStyle/>
        <a:p>
          <a:endParaRPr lang="fr-CA"/>
        </a:p>
      </dgm:t>
    </dgm:pt>
    <dgm:pt modelId="{72E084B1-998F-4B0D-A217-99D95DAAA907}">
      <dgm:prSet/>
      <dgm:spPr/>
      <dgm:t>
        <a:bodyPr/>
        <a:lstStyle/>
        <a:p>
          <a:r>
            <a:rPr lang="fr-CA"/>
            <a:t>Soins de santé</a:t>
          </a:r>
        </a:p>
      </dgm:t>
    </dgm:pt>
    <dgm:pt modelId="{5FE08C7E-1CD8-431F-A4C6-DCD9E63C44A2}" type="parTrans" cxnId="{F4D8D1EA-5334-488B-A87C-A291FC3A3640}">
      <dgm:prSet/>
      <dgm:spPr/>
      <dgm:t>
        <a:bodyPr/>
        <a:lstStyle/>
        <a:p>
          <a:endParaRPr lang="fr-CA"/>
        </a:p>
      </dgm:t>
    </dgm:pt>
    <dgm:pt modelId="{C223500E-C6DF-49D4-8C0F-20AB156542CC}" type="sibTrans" cxnId="{F4D8D1EA-5334-488B-A87C-A291FC3A3640}">
      <dgm:prSet/>
      <dgm:spPr/>
      <dgm:t>
        <a:bodyPr/>
        <a:lstStyle/>
        <a:p>
          <a:endParaRPr lang="fr-CA"/>
        </a:p>
      </dgm:t>
    </dgm:pt>
    <dgm:pt modelId="{6D6E490F-9CF3-492C-A136-67681DD0B0A6}">
      <dgm:prSet/>
      <dgm:spPr/>
      <dgm:t>
        <a:bodyPr/>
        <a:lstStyle/>
        <a:p>
          <a:r>
            <a:rPr lang="fr-CA"/>
            <a:t>Finances</a:t>
          </a:r>
        </a:p>
      </dgm:t>
    </dgm:pt>
    <dgm:pt modelId="{D72F1263-1AF1-4E73-933D-BCA42E1CE5D8}" type="parTrans" cxnId="{C589AD1E-EC2E-40A1-BBD4-F65D080C4320}">
      <dgm:prSet/>
      <dgm:spPr/>
      <dgm:t>
        <a:bodyPr/>
        <a:lstStyle/>
        <a:p>
          <a:endParaRPr lang="fr-CA"/>
        </a:p>
      </dgm:t>
    </dgm:pt>
    <dgm:pt modelId="{09F73629-2F11-4552-8B62-FE93BA12080D}" type="sibTrans" cxnId="{C589AD1E-EC2E-40A1-BBD4-F65D080C4320}">
      <dgm:prSet/>
      <dgm:spPr/>
      <dgm:t>
        <a:bodyPr/>
        <a:lstStyle/>
        <a:p>
          <a:endParaRPr lang="fr-CA"/>
        </a:p>
      </dgm:t>
    </dgm:pt>
    <dgm:pt modelId="{209ABAB5-A0E8-454F-9415-557D28955356}">
      <dgm:prSet/>
      <dgm:spPr/>
      <dgm:t>
        <a:bodyPr/>
        <a:lstStyle/>
        <a:p>
          <a:r>
            <a:rPr lang="fr-CA"/>
            <a:t>Construction</a:t>
          </a:r>
        </a:p>
      </dgm:t>
    </dgm:pt>
    <dgm:pt modelId="{1741FACA-56C8-4243-9649-92B2D6B2B87B}" type="parTrans" cxnId="{7E5187DB-1CEA-4505-9E71-3C03B722209E}">
      <dgm:prSet/>
      <dgm:spPr/>
      <dgm:t>
        <a:bodyPr/>
        <a:lstStyle/>
        <a:p>
          <a:endParaRPr lang="fr-CA"/>
        </a:p>
      </dgm:t>
    </dgm:pt>
    <dgm:pt modelId="{CB20825B-F77A-4871-A873-3212075B734A}" type="sibTrans" cxnId="{7E5187DB-1CEA-4505-9E71-3C03B722209E}">
      <dgm:prSet/>
      <dgm:spPr/>
      <dgm:t>
        <a:bodyPr/>
        <a:lstStyle/>
        <a:p>
          <a:endParaRPr lang="fr-CA"/>
        </a:p>
      </dgm:t>
    </dgm:pt>
    <dgm:pt modelId="{132E1444-C1DF-47F1-AD39-511EE30208E5}" type="pres">
      <dgm:prSet presAssocID="{551838DC-0854-4852-8BA2-C2BE346DBD48}" presName="compositeShape" presStyleCnt="0">
        <dgm:presLayoutVars>
          <dgm:dir/>
          <dgm:resizeHandles/>
        </dgm:presLayoutVars>
      </dgm:prSet>
      <dgm:spPr/>
    </dgm:pt>
    <dgm:pt modelId="{611B0AAB-E4B2-4E54-86CE-67AE291B1AAF}" type="pres">
      <dgm:prSet presAssocID="{551838DC-0854-4852-8BA2-C2BE346DBD48}" presName="pyramid" presStyleLbl="node1" presStyleIdx="0" presStyleCnt="1"/>
      <dgm:spPr/>
    </dgm:pt>
    <dgm:pt modelId="{F76166FA-09B0-4810-817B-8E5F27E2DF7F}" type="pres">
      <dgm:prSet presAssocID="{551838DC-0854-4852-8BA2-C2BE346DBD48}" presName="theList" presStyleCnt="0"/>
      <dgm:spPr/>
    </dgm:pt>
    <dgm:pt modelId="{6F92A848-74D5-446E-83B0-5051E752CCA2}" type="pres">
      <dgm:prSet presAssocID="{5C496B43-E2CE-47A1-BC2B-544450E18C9E}" presName="aNode" presStyleLbl="fgAcc1" presStyleIdx="0" presStyleCnt="4">
        <dgm:presLayoutVars>
          <dgm:bulletEnabled val="1"/>
        </dgm:presLayoutVars>
      </dgm:prSet>
      <dgm:spPr/>
    </dgm:pt>
    <dgm:pt modelId="{24A713FB-8577-4D02-927B-E2F640013C5D}" type="pres">
      <dgm:prSet presAssocID="{5C496B43-E2CE-47A1-BC2B-544450E18C9E}" presName="aSpace" presStyleCnt="0"/>
      <dgm:spPr/>
    </dgm:pt>
    <dgm:pt modelId="{074D054B-4CB8-439C-AADC-2D012E4A95D6}" type="pres">
      <dgm:prSet presAssocID="{72E084B1-998F-4B0D-A217-99D95DAAA907}" presName="aNode" presStyleLbl="fgAcc1" presStyleIdx="1" presStyleCnt="4">
        <dgm:presLayoutVars>
          <dgm:bulletEnabled val="1"/>
        </dgm:presLayoutVars>
      </dgm:prSet>
      <dgm:spPr/>
    </dgm:pt>
    <dgm:pt modelId="{42C5D926-ED40-414B-A51D-12EA9F54C09E}" type="pres">
      <dgm:prSet presAssocID="{72E084B1-998F-4B0D-A217-99D95DAAA907}" presName="aSpace" presStyleCnt="0"/>
      <dgm:spPr/>
    </dgm:pt>
    <dgm:pt modelId="{B29006CC-E73A-4E5E-BB11-3AA261A22ED5}" type="pres">
      <dgm:prSet presAssocID="{6D6E490F-9CF3-492C-A136-67681DD0B0A6}" presName="aNode" presStyleLbl="fgAcc1" presStyleIdx="2" presStyleCnt="4">
        <dgm:presLayoutVars>
          <dgm:bulletEnabled val="1"/>
        </dgm:presLayoutVars>
      </dgm:prSet>
      <dgm:spPr/>
    </dgm:pt>
    <dgm:pt modelId="{14DB4A02-3844-4C53-8D4E-A6DEC6950E4C}" type="pres">
      <dgm:prSet presAssocID="{6D6E490F-9CF3-492C-A136-67681DD0B0A6}" presName="aSpace" presStyleCnt="0"/>
      <dgm:spPr/>
    </dgm:pt>
    <dgm:pt modelId="{17B439F9-34BE-40D2-91DE-EE584703DA33}" type="pres">
      <dgm:prSet presAssocID="{209ABAB5-A0E8-454F-9415-557D28955356}" presName="aNode" presStyleLbl="fgAcc1" presStyleIdx="3" presStyleCnt="4">
        <dgm:presLayoutVars>
          <dgm:bulletEnabled val="1"/>
        </dgm:presLayoutVars>
      </dgm:prSet>
      <dgm:spPr/>
    </dgm:pt>
    <dgm:pt modelId="{CB39A0B4-2665-4EA5-8046-8BAAA68FB2DD}" type="pres">
      <dgm:prSet presAssocID="{209ABAB5-A0E8-454F-9415-557D28955356}" presName="aSpace" presStyleCnt="0"/>
      <dgm:spPr/>
    </dgm:pt>
  </dgm:ptLst>
  <dgm:cxnLst>
    <dgm:cxn modelId="{AE37A11B-2783-4044-9706-F0F52AF08092}" srcId="{551838DC-0854-4852-8BA2-C2BE346DBD48}" destId="{5C496B43-E2CE-47A1-BC2B-544450E18C9E}" srcOrd="0" destOrd="0" parTransId="{D0368DDD-CBC2-4D36-8EE4-25BA36B51184}" sibTransId="{2D2E9784-0663-4650-9DB3-9FA81BC2E307}"/>
    <dgm:cxn modelId="{7BF8E71D-4141-4A0D-95A3-714EA178B642}" type="presOf" srcId="{5C496B43-E2CE-47A1-BC2B-544450E18C9E}" destId="{6F92A848-74D5-446E-83B0-5051E752CCA2}" srcOrd="0" destOrd="0" presId="urn:microsoft.com/office/officeart/2005/8/layout/pyramid2"/>
    <dgm:cxn modelId="{C589AD1E-EC2E-40A1-BBD4-F65D080C4320}" srcId="{551838DC-0854-4852-8BA2-C2BE346DBD48}" destId="{6D6E490F-9CF3-492C-A136-67681DD0B0A6}" srcOrd="2" destOrd="0" parTransId="{D72F1263-1AF1-4E73-933D-BCA42E1CE5D8}" sibTransId="{09F73629-2F11-4552-8B62-FE93BA12080D}"/>
    <dgm:cxn modelId="{34F40179-B08E-49AE-8D62-D700EE233B73}" type="presOf" srcId="{6D6E490F-9CF3-492C-A136-67681DD0B0A6}" destId="{B29006CC-E73A-4E5E-BB11-3AA261A22ED5}" srcOrd="0" destOrd="0" presId="urn:microsoft.com/office/officeart/2005/8/layout/pyramid2"/>
    <dgm:cxn modelId="{4408B47A-CDDA-4279-8CC9-1C8EB499FF08}" type="presOf" srcId="{209ABAB5-A0E8-454F-9415-557D28955356}" destId="{17B439F9-34BE-40D2-91DE-EE584703DA33}" srcOrd="0" destOrd="0" presId="urn:microsoft.com/office/officeart/2005/8/layout/pyramid2"/>
    <dgm:cxn modelId="{C3859487-ACAC-4D3B-8A03-409526DC626E}" type="presOf" srcId="{72E084B1-998F-4B0D-A217-99D95DAAA907}" destId="{074D054B-4CB8-439C-AADC-2D012E4A95D6}" srcOrd="0" destOrd="0" presId="urn:microsoft.com/office/officeart/2005/8/layout/pyramid2"/>
    <dgm:cxn modelId="{26147893-C4B8-4AC3-865E-BE967A11BE53}" type="presOf" srcId="{551838DC-0854-4852-8BA2-C2BE346DBD48}" destId="{132E1444-C1DF-47F1-AD39-511EE30208E5}" srcOrd="0" destOrd="0" presId="urn:microsoft.com/office/officeart/2005/8/layout/pyramid2"/>
    <dgm:cxn modelId="{7E5187DB-1CEA-4505-9E71-3C03B722209E}" srcId="{551838DC-0854-4852-8BA2-C2BE346DBD48}" destId="{209ABAB5-A0E8-454F-9415-557D28955356}" srcOrd="3" destOrd="0" parTransId="{1741FACA-56C8-4243-9649-92B2D6B2B87B}" sibTransId="{CB20825B-F77A-4871-A873-3212075B734A}"/>
    <dgm:cxn modelId="{F4D8D1EA-5334-488B-A87C-A291FC3A3640}" srcId="{551838DC-0854-4852-8BA2-C2BE346DBD48}" destId="{72E084B1-998F-4B0D-A217-99D95DAAA907}" srcOrd="1" destOrd="0" parTransId="{5FE08C7E-1CD8-431F-A4C6-DCD9E63C44A2}" sibTransId="{C223500E-C6DF-49D4-8C0F-20AB156542CC}"/>
    <dgm:cxn modelId="{9A5781EC-BB44-41DC-B66F-EDEE0C096D17}" type="presParOf" srcId="{132E1444-C1DF-47F1-AD39-511EE30208E5}" destId="{611B0AAB-E4B2-4E54-86CE-67AE291B1AAF}" srcOrd="0" destOrd="0" presId="urn:microsoft.com/office/officeart/2005/8/layout/pyramid2"/>
    <dgm:cxn modelId="{F4EC2BAB-E5D1-4A17-907D-0A90747130B7}" type="presParOf" srcId="{132E1444-C1DF-47F1-AD39-511EE30208E5}" destId="{F76166FA-09B0-4810-817B-8E5F27E2DF7F}" srcOrd="1" destOrd="0" presId="urn:microsoft.com/office/officeart/2005/8/layout/pyramid2"/>
    <dgm:cxn modelId="{421717FD-5D53-4887-8EA4-B5EFEBE43BBC}" type="presParOf" srcId="{F76166FA-09B0-4810-817B-8E5F27E2DF7F}" destId="{6F92A848-74D5-446E-83B0-5051E752CCA2}" srcOrd="0" destOrd="0" presId="urn:microsoft.com/office/officeart/2005/8/layout/pyramid2"/>
    <dgm:cxn modelId="{DCF1C7FF-D116-429C-86E9-E790EB8ABAB8}" type="presParOf" srcId="{F76166FA-09B0-4810-817B-8E5F27E2DF7F}" destId="{24A713FB-8577-4D02-927B-E2F640013C5D}" srcOrd="1" destOrd="0" presId="urn:microsoft.com/office/officeart/2005/8/layout/pyramid2"/>
    <dgm:cxn modelId="{D960B889-0A83-41FE-86A9-E35D8C8D6A1F}" type="presParOf" srcId="{F76166FA-09B0-4810-817B-8E5F27E2DF7F}" destId="{074D054B-4CB8-439C-AADC-2D012E4A95D6}" srcOrd="2" destOrd="0" presId="urn:microsoft.com/office/officeart/2005/8/layout/pyramid2"/>
    <dgm:cxn modelId="{CB30BBCB-BBED-4D15-A3F6-13380966A412}" type="presParOf" srcId="{F76166FA-09B0-4810-817B-8E5F27E2DF7F}" destId="{42C5D926-ED40-414B-A51D-12EA9F54C09E}" srcOrd="3" destOrd="0" presId="urn:microsoft.com/office/officeart/2005/8/layout/pyramid2"/>
    <dgm:cxn modelId="{285A5C0B-18DA-45DE-A727-E3DDA557C7D6}" type="presParOf" srcId="{F76166FA-09B0-4810-817B-8E5F27E2DF7F}" destId="{B29006CC-E73A-4E5E-BB11-3AA261A22ED5}" srcOrd="4" destOrd="0" presId="urn:microsoft.com/office/officeart/2005/8/layout/pyramid2"/>
    <dgm:cxn modelId="{A737FC4B-EAAF-48CB-9015-D7A056D83E53}" type="presParOf" srcId="{F76166FA-09B0-4810-817B-8E5F27E2DF7F}" destId="{14DB4A02-3844-4C53-8D4E-A6DEC6950E4C}" srcOrd="5" destOrd="0" presId="urn:microsoft.com/office/officeart/2005/8/layout/pyramid2"/>
    <dgm:cxn modelId="{767DEB3B-89E0-4ADC-AECA-3FECD9A61D9F}" type="presParOf" srcId="{F76166FA-09B0-4810-817B-8E5F27E2DF7F}" destId="{17B439F9-34BE-40D2-91DE-EE584703DA33}" srcOrd="6" destOrd="0" presId="urn:microsoft.com/office/officeart/2005/8/layout/pyramid2"/>
    <dgm:cxn modelId="{AA0CB23C-C940-40BD-AC3B-5C2CF7FEB0D1}" type="presParOf" srcId="{F76166FA-09B0-4810-817B-8E5F27E2DF7F}" destId="{CB39A0B4-2665-4EA5-8046-8BAAA68FB2DD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B0AAB-E4B2-4E54-86CE-67AE291B1AAF}">
      <dsp:nvSpPr>
        <dsp:cNvPr id="0" name=""/>
        <dsp:cNvSpPr/>
      </dsp:nvSpPr>
      <dsp:spPr>
        <a:xfrm>
          <a:off x="2737603" y="0"/>
          <a:ext cx="3598863" cy="3598863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92A848-74D5-446E-83B0-5051E752CCA2}">
      <dsp:nvSpPr>
        <dsp:cNvPr id="0" name=""/>
        <dsp:cNvSpPr/>
      </dsp:nvSpPr>
      <dsp:spPr>
        <a:xfrm>
          <a:off x="4537035" y="360237"/>
          <a:ext cx="2339260" cy="6396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500" kern="1200"/>
            <a:t>Technologie</a:t>
          </a:r>
        </a:p>
      </dsp:txBody>
      <dsp:txXfrm>
        <a:off x="4568260" y="391462"/>
        <a:ext cx="2276810" cy="577191"/>
      </dsp:txXfrm>
    </dsp:sp>
    <dsp:sp modelId="{074D054B-4CB8-439C-AADC-2D012E4A95D6}">
      <dsp:nvSpPr>
        <dsp:cNvPr id="0" name=""/>
        <dsp:cNvSpPr/>
      </dsp:nvSpPr>
      <dsp:spPr>
        <a:xfrm>
          <a:off x="4537035" y="1079834"/>
          <a:ext cx="2339260" cy="6396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500" kern="1200"/>
            <a:t>Soins de santé</a:t>
          </a:r>
        </a:p>
      </dsp:txBody>
      <dsp:txXfrm>
        <a:off x="4568260" y="1111059"/>
        <a:ext cx="2276810" cy="577191"/>
      </dsp:txXfrm>
    </dsp:sp>
    <dsp:sp modelId="{B29006CC-E73A-4E5E-BB11-3AA261A22ED5}">
      <dsp:nvSpPr>
        <dsp:cNvPr id="0" name=""/>
        <dsp:cNvSpPr/>
      </dsp:nvSpPr>
      <dsp:spPr>
        <a:xfrm>
          <a:off x="4537035" y="1799431"/>
          <a:ext cx="2339260" cy="6396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500" kern="1200"/>
            <a:t>Finances</a:t>
          </a:r>
        </a:p>
      </dsp:txBody>
      <dsp:txXfrm>
        <a:off x="4568260" y="1830656"/>
        <a:ext cx="2276810" cy="577191"/>
      </dsp:txXfrm>
    </dsp:sp>
    <dsp:sp modelId="{17B439F9-34BE-40D2-91DE-EE584703DA33}">
      <dsp:nvSpPr>
        <dsp:cNvPr id="0" name=""/>
        <dsp:cNvSpPr/>
      </dsp:nvSpPr>
      <dsp:spPr>
        <a:xfrm>
          <a:off x="4537035" y="2519028"/>
          <a:ext cx="2339260" cy="6396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500" kern="1200"/>
            <a:t>Construction</a:t>
          </a:r>
        </a:p>
      </dsp:txBody>
      <dsp:txXfrm>
        <a:off x="4568260" y="2550253"/>
        <a:ext cx="2276810" cy="5771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13150-8403-4F20-B5DC-878301DE8102}" type="datetimeFigureOut">
              <a:rPr lang="fr-CA" smtClean="0"/>
              <a:t>27/03/25</a:t>
            </a:fld>
            <a:endParaRPr lang="fr-CA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B8855-26A5-49FF-91A7-BF913C744C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7318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65865-D22A-42D2-A923-E9D2BE79ACFD}" type="datetime4">
              <a:rPr lang="fr-CA" smtClean="0"/>
              <a:t>28 mars 2025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3405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CA082-7F87-48F1-9CFE-98433D6F8F7B}" type="datetime4">
              <a:rPr lang="fr-CA" smtClean="0"/>
              <a:t>28 mars 2025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0844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2CD6-1616-473B-9414-285D208D89FB}" type="datetime4">
              <a:rPr lang="fr-CA" smtClean="0"/>
              <a:t>28 mars 2025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5404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40E4F-321C-49B1-BABE-5501F1956017}" type="datetime4">
              <a:rPr lang="fr-CA" smtClean="0"/>
              <a:t>28 mars 2025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187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4A37C-E712-4A44-8382-433DBED1DE1E}" type="datetime4">
              <a:rPr lang="fr-CA" smtClean="0"/>
              <a:t>28 mars 2025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7690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759C6-3D58-4F2A-9265-A5B42AC9917B}" type="datetime4">
              <a:rPr lang="fr-CA" smtClean="0"/>
              <a:t>28 mars 2025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2634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8CFC-A71F-402C-8961-4E9F0E00DF53}" type="datetime4">
              <a:rPr lang="fr-CA" smtClean="0"/>
              <a:t>28 mars 2025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4496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21C09-78D6-4A11-971F-BD4C3F7E023F}" type="datetime4">
              <a:rPr lang="fr-CA" smtClean="0"/>
              <a:t>28 mars 2025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4864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996F0478-BF2A-4AE0-BC4D-6C7CB3F780DD}" type="datetime4">
              <a:rPr lang="fr-CA" smtClean="0"/>
              <a:t>28 mars 2025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9961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8AB2E-3453-4F1B-BBA6-F61CB08572A2}" type="datetime4">
              <a:rPr lang="fr-CA" smtClean="0"/>
              <a:t>28 mars 2025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8647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206E-1B7D-41B0-B896-5E7233348111}" type="datetime4">
              <a:rPr lang="fr-CA" smtClean="0"/>
              <a:t>28 mars 2025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6742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AF057-5735-4CFF-BC83-F58D2590D2C6}" type="datetime4">
              <a:rPr lang="fr-CA" smtClean="0"/>
              <a:t>28 mars 2025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9729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E5B15-14B6-4CF5-9449-C302203386F8}" type="datetime4">
              <a:rPr lang="fr-CA" smtClean="0"/>
              <a:t>28 mars 2025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4683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4FD3-E824-4341-AB46-6A42893CAB02}" type="datetime4">
              <a:rPr lang="fr-CA" smtClean="0"/>
              <a:t>28 mars 2025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6223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0D69F-C0AC-4FE2-81E5-9B950DAE8586}" type="datetime4">
              <a:rPr lang="fr-CA" smtClean="0"/>
              <a:t>28 mars 2025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3573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CBB9-6205-4D5B-BCD6-E7346D0B6432}" type="datetime4">
              <a:rPr lang="fr-CA" smtClean="0"/>
              <a:t>28 mars 2025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6241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BCA2A-75B4-4968-92AC-ECEE65701E26}" type="datetime4">
              <a:rPr lang="fr-CA" smtClean="0"/>
              <a:t>28 mars 2025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8687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97628-7CFE-4C94-AE9D-93E67935E2D6}" type="datetime4">
              <a:rPr lang="fr-CA" smtClean="0"/>
              <a:t>28 mars 2025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582462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7DFA38-21E8-704B-FEAB-C146C61BC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322" y="2907877"/>
            <a:ext cx="8144134" cy="1373070"/>
          </a:xfrm>
        </p:spPr>
        <p:txBody>
          <a:bodyPr>
            <a:normAutofit fontScale="90000"/>
          </a:bodyPr>
          <a:lstStyle/>
          <a:p>
            <a:r>
              <a:rPr lang="fr-CA" sz="66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  <a:t>Ressources humaines : tendances mondiales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B51D0A2-1694-2643-7B77-3C76343560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fr-CA" sz="2800" dirty="0"/>
              <a:t>Présenté par </a:t>
            </a:r>
          </a:p>
          <a:p>
            <a:r>
              <a:rPr lang="fr-CA" dirty="0"/>
              <a:t>Iris GRH</a:t>
            </a:r>
          </a:p>
          <a:p>
            <a:r>
              <a:rPr lang="fr-CA" dirty="0"/>
              <a:t>Alice Lapointe</a:t>
            </a:r>
          </a:p>
          <a:p>
            <a:r>
              <a:rPr lang="fr-CA" dirty="0"/>
              <a:t>Développement RH</a:t>
            </a:r>
          </a:p>
        </p:txBody>
      </p:sp>
    </p:spTree>
    <p:extLst>
      <p:ext uri="{BB962C8B-B14F-4D97-AF65-F5344CB8AC3E}">
        <p14:creationId xmlns:p14="http://schemas.microsoft.com/office/powerpoint/2010/main" val="110532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769026-1089-A68B-D47A-6ABACA6A3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Relations </a:t>
            </a:r>
            <a:r>
              <a:rPr lang="fr-CA" b="1" i="1" dirty="0">
                <a:solidFill>
                  <a:srgbClr val="C00000"/>
                </a:solidFill>
              </a:rPr>
              <a:t>entre</a:t>
            </a:r>
            <a:r>
              <a:rPr lang="fr-CA" dirty="0"/>
              <a:t> les sociétés et les travailleurs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95240E-4161-24F0-71E1-28170F954A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5415680" cy="3599316"/>
          </a:xfrm>
        </p:spPr>
        <p:txBody>
          <a:bodyPr/>
          <a:lstStyle/>
          <a:p>
            <a:pPr>
              <a:lnSpc>
                <a:spcPct val="108000"/>
              </a:lnSpc>
            </a:pPr>
            <a:r>
              <a:rPr lang="fr-CA" dirty="0"/>
              <a:t>Tendances mondiales</a:t>
            </a:r>
          </a:p>
          <a:p>
            <a:pPr lvl="1">
              <a:lnSpc>
                <a:spcPct val="108000"/>
              </a:lnSpc>
            </a:pPr>
            <a:r>
              <a:rPr lang="fr-CA" dirty="0"/>
              <a:t>Pratiques de recrutement depuis 2015</a:t>
            </a:r>
          </a:p>
          <a:p>
            <a:pPr>
              <a:lnSpc>
                <a:spcPct val="108000"/>
              </a:lnSpc>
            </a:pPr>
            <a:r>
              <a:rPr lang="fr-CA" dirty="0"/>
              <a:t>Recours aux travailleurs occasionnels</a:t>
            </a:r>
          </a:p>
          <a:p>
            <a:r>
              <a:rPr lang="fr-CA" dirty="0"/>
              <a:t>Travailleurs étrangers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95A76F86-130A-D436-1E83-363F3D6C724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839" y="2315939"/>
            <a:ext cx="5430376" cy="3620250"/>
          </a:xfrm>
        </p:spPr>
      </p:pic>
    </p:spTree>
    <p:extLst>
      <p:ext uri="{BB962C8B-B14F-4D97-AF65-F5344CB8AC3E}">
        <p14:creationId xmlns:p14="http://schemas.microsoft.com/office/powerpoint/2010/main" val="13091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53E0AE-2FBF-6CC2-69CF-DDD8D7D52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Évolution des entreprises leaders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ACA2824-B366-A43C-DB46-A72292B7B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5797971" cy="3599316"/>
          </a:xfrm>
        </p:spPr>
        <p:txBody>
          <a:bodyPr/>
          <a:lstStyle/>
          <a:p>
            <a:pPr>
              <a:lnSpc>
                <a:spcPct val="108000"/>
              </a:lnSpc>
            </a:pPr>
            <a:r>
              <a:rPr lang="fr-CA" dirty="0"/>
              <a:t>Lier équipe de travail et valeur future</a:t>
            </a:r>
          </a:p>
          <a:p>
            <a:pPr lvl="1">
              <a:lnSpc>
                <a:spcPct val="108000"/>
              </a:lnSpc>
            </a:pPr>
            <a:r>
              <a:rPr lang="fr-CA" dirty="0"/>
              <a:t>Augmenter le niveau de collaboration</a:t>
            </a:r>
          </a:p>
          <a:p>
            <a:pPr lvl="1">
              <a:lnSpc>
                <a:spcPct val="108000"/>
              </a:lnSpc>
            </a:pPr>
            <a:r>
              <a:rPr lang="fr-CA" dirty="0"/>
              <a:t>Anticiper l’évolution technologique</a:t>
            </a:r>
          </a:p>
          <a:p>
            <a:pPr lvl="1">
              <a:lnSpc>
                <a:spcPct val="108000"/>
              </a:lnSpc>
            </a:pPr>
            <a:r>
              <a:rPr lang="fr-FR" dirty="0"/>
              <a:t>Être à l’écoute</a:t>
            </a:r>
            <a:endParaRPr lang="fr-CA" dirty="0"/>
          </a:p>
          <a:p>
            <a:pPr>
              <a:lnSpc>
                <a:spcPct val="108000"/>
              </a:lnSpc>
            </a:pPr>
            <a:r>
              <a:rPr lang="fr-FR" dirty="0"/>
              <a:t>Organiser l’expérience employé</a:t>
            </a:r>
            <a:endParaRPr lang="fr-CA" dirty="0"/>
          </a:p>
          <a:p>
            <a:endParaRPr lang="fr-CA" dirty="0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6D06A60E-A38F-5DBB-5C6E-CE219DED9503}"/>
              </a:ext>
            </a:extLst>
          </p:cNvPr>
          <p:cNvGrpSpPr/>
          <p:nvPr/>
        </p:nvGrpSpPr>
        <p:grpSpPr>
          <a:xfrm>
            <a:off x="7175500" y="2528888"/>
            <a:ext cx="2520000" cy="3207977"/>
            <a:chOff x="7175500" y="2528888"/>
            <a:chExt cx="2520000" cy="3207977"/>
          </a:xfrm>
        </p:grpSpPr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10B21420-C3CF-00A5-6443-F2A1793CD3E0}"/>
                </a:ext>
              </a:extLst>
            </p:cNvPr>
            <p:cNvSpPr/>
            <p:nvPr/>
          </p:nvSpPr>
          <p:spPr>
            <a:xfrm flipH="1">
              <a:off x="7175500" y="2528888"/>
              <a:ext cx="2520000" cy="900000"/>
            </a:xfrm>
            <a:custGeom>
              <a:avLst/>
              <a:gdLst>
                <a:gd name="connsiteX0" fmla="*/ 1040347 w 2628277"/>
                <a:gd name="connsiteY0" fmla="*/ 0 h 900000"/>
                <a:gd name="connsiteX1" fmla="*/ 0 w 2628277"/>
                <a:gd name="connsiteY1" fmla="*/ 0 h 900000"/>
                <a:gd name="connsiteX2" fmla="*/ 0 w 2628277"/>
                <a:gd name="connsiteY2" fmla="*/ 900000 h 900000"/>
                <a:gd name="connsiteX3" fmla="*/ 816082 w 2628277"/>
                <a:gd name="connsiteY3" fmla="*/ 900000 h 900000"/>
                <a:gd name="connsiteX4" fmla="*/ 778062 w 2628277"/>
                <a:gd name="connsiteY4" fmla="*/ 787500 h 900000"/>
                <a:gd name="connsiteX5" fmla="*/ 112500 w 2628277"/>
                <a:gd name="connsiteY5" fmla="*/ 787500 h 900000"/>
                <a:gd name="connsiteX6" fmla="*/ 112500 w 2628277"/>
                <a:gd name="connsiteY6" fmla="*/ 112500 h 900000"/>
                <a:gd name="connsiteX7" fmla="*/ 879292 w 2628277"/>
                <a:gd name="connsiteY7" fmla="*/ 112500 h 900000"/>
                <a:gd name="connsiteX8" fmla="*/ 2628277 w 2628277"/>
                <a:gd name="connsiteY8" fmla="*/ 0 h 900000"/>
                <a:gd name="connsiteX9" fmla="*/ 1587931 w 2628277"/>
                <a:gd name="connsiteY9" fmla="*/ 0 h 900000"/>
                <a:gd name="connsiteX10" fmla="*/ 1748986 w 2628277"/>
                <a:gd name="connsiteY10" fmla="*/ 112500 h 900000"/>
                <a:gd name="connsiteX11" fmla="*/ 2515777 w 2628277"/>
                <a:gd name="connsiteY11" fmla="*/ 112500 h 900000"/>
                <a:gd name="connsiteX12" fmla="*/ 2515777 w 2628277"/>
                <a:gd name="connsiteY12" fmla="*/ 787500 h 900000"/>
                <a:gd name="connsiteX13" fmla="*/ 1850216 w 2628277"/>
                <a:gd name="connsiteY13" fmla="*/ 787500 h 900000"/>
                <a:gd name="connsiteX14" fmla="*/ 1812196 w 2628277"/>
                <a:gd name="connsiteY14" fmla="*/ 900000 h 900000"/>
                <a:gd name="connsiteX15" fmla="*/ 2628277 w 2628277"/>
                <a:gd name="connsiteY15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28277" h="900000">
                  <a:moveTo>
                    <a:pt x="1040347" y="0"/>
                  </a:moveTo>
                  <a:lnTo>
                    <a:pt x="0" y="0"/>
                  </a:lnTo>
                  <a:lnTo>
                    <a:pt x="0" y="900000"/>
                  </a:lnTo>
                  <a:lnTo>
                    <a:pt x="816082" y="900000"/>
                  </a:lnTo>
                  <a:lnTo>
                    <a:pt x="778062" y="787500"/>
                  </a:lnTo>
                  <a:lnTo>
                    <a:pt x="112500" y="787500"/>
                  </a:lnTo>
                  <a:lnTo>
                    <a:pt x="112500" y="112500"/>
                  </a:lnTo>
                  <a:lnTo>
                    <a:pt x="879292" y="112500"/>
                  </a:lnTo>
                  <a:close/>
                  <a:moveTo>
                    <a:pt x="2628277" y="0"/>
                  </a:moveTo>
                  <a:lnTo>
                    <a:pt x="1587931" y="0"/>
                  </a:lnTo>
                  <a:lnTo>
                    <a:pt x="1748986" y="112500"/>
                  </a:lnTo>
                  <a:lnTo>
                    <a:pt x="2515777" y="112500"/>
                  </a:lnTo>
                  <a:lnTo>
                    <a:pt x="2515777" y="787500"/>
                  </a:lnTo>
                  <a:lnTo>
                    <a:pt x="1850216" y="787500"/>
                  </a:lnTo>
                  <a:lnTo>
                    <a:pt x="1812196" y="900000"/>
                  </a:lnTo>
                  <a:lnTo>
                    <a:pt x="2628277" y="900000"/>
                  </a:lnTo>
                  <a:close/>
                </a:path>
              </a:pathLst>
            </a:custGeom>
            <a:ln/>
            <a:effectLst>
              <a:outerShdw blurRad="57150" dist="19050" dir="5400000" algn="ctr" rotWithShape="0">
                <a:srgbClr val="000000">
                  <a:alpha val="63000"/>
                </a:srgbClr>
              </a:outerShdw>
              <a:reflection blurRad="6350" stA="52000" endA="300" endPos="35000" dir="5400000" sy="-100000" algn="bl" rotWithShape="0"/>
            </a:effec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fr-CA" dirty="0"/>
                <a:t>INNOVER</a:t>
              </a:r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FA3AA368-0BA7-88BC-50B7-D0D1D9B8B9BF}"/>
                </a:ext>
              </a:extLst>
            </p:cNvPr>
            <p:cNvSpPr/>
            <p:nvPr/>
          </p:nvSpPr>
          <p:spPr>
            <a:xfrm flipH="1">
              <a:off x="7175500" y="3682876"/>
              <a:ext cx="2520000" cy="900000"/>
            </a:xfrm>
            <a:custGeom>
              <a:avLst/>
              <a:gdLst>
                <a:gd name="connsiteX0" fmla="*/ 1040347 w 2628277"/>
                <a:gd name="connsiteY0" fmla="*/ 0 h 900000"/>
                <a:gd name="connsiteX1" fmla="*/ 0 w 2628277"/>
                <a:gd name="connsiteY1" fmla="*/ 0 h 900000"/>
                <a:gd name="connsiteX2" fmla="*/ 0 w 2628277"/>
                <a:gd name="connsiteY2" fmla="*/ 900000 h 900000"/>
                <a:gd name="connsiteX3" fmla="*/ 816082 w 2628277"/>
                <a:gd name="connsiteY3" fmla="*/ 900000 h 900000"/>
                <a:gd name="connsiteX4" fmla="*/ 778062 w 2628277"/>
                <a:gd name="connsiteY4" fmla="*/ 787500 h 900000"/>
                <a:gd name="connsiteX5" fmla="*/ 112500 w 2628277"/>
                <a:gd name="connsiteY5" fmla="*/ 787500 h 900000"/>
                <a:gd name="connsiteX6" fmla="*/ 112500 w 2628277"/>
                <a:gd name="connsiteY6" fmla="*/ 112500 h 900000"/>
                <a:gd name="connsiteX7" fmla="*/ 879292 w 2628277"/>
                <a:gd name="connsiteY7" fmla="*/ 112500 h 900000"/>
                <a:gd name="connsiteX8" fmla="*/ 2628277 w 2628277"/>
                <a:gd name="connsiteY8" fmla="*/ 0 h 900000"/>
                <a:gd name="connsiteX9" fmla="*/ 1587931 w 2628277"/>
                <a:gd name="connsiteY9" fmla="*/ 0 h 900000"/>
                <a:gd name="connsiteX10" fmla="*/ 1748986 w 2628277"/>
                <a:gd name="connsiteY10" fmla="*/ 112500 h 900000"/>
                <a:gd name="connsiteX11" fmla="*/ 2515777 w 2628277"/>
                <a:gd name="connsiteY11" fmla="*/ 112500 h 900000"/>
                <a:gd name="connsiteX12" fmla="*/ 2515777 w 2628277"/>
                <a:gd name="connsiteY12" fmla="*/ 787500 h 900000"/>
                <a:gd name="connsiteX13" fmla="*/ 1850216 w 2628277"/>
                <a:gd name="connsiteY13" fmla="*/ 787500 h 900000"/>
                <a:gd name="connsiteX14" fmla="*/ 1812196 w 2628277"/>
                <a:gd name="connsiteY14" fmla="*/ 900000 h 900000"/>
                <a:gd name="connsiteX15" fmla="*/ 2628277 w 2628277"/>
                <a:gd name="connsiteY15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28277" h="900000">
                  <a:moveTo>
                    <a:pt x="1040347" y="0"/>
                  </a:moveTo>
                  <a:lnTo>
                    <a:pt x="0" y="0"/>
                  </a:lnTo>
                  <a:lnTo>
                    <a:pt x="0" y="900000"/>
                  </a:lnTo>
                  <a:lnTo>
                    <a:pt x="816082" y="900000"/>
                  </a:lnTo>
                  <a:lnTo>
                    <a:pt x="778062" y="787500"/>
                  </a:lnTo>
                  <a:lnTo>
                    <a:pt x="112500" y="787500"/>
                  </a:lnTo>
                  <a:lnTo>
                    <a:pt x="112500" y="112500"/>
                  </a:lnTo>
                  <a:lnTo>
                    <a:pt x="879292" y="112500"/>
                  </a:lnTo>
                  <a:close/>
                  <a:moveTo>
                    <a:pt x="2628277" y="0"/>
                  </a:moveTo>
                  <a:lnTo>
                    <a:pt x="1587931" y="0"/>
                  </a:lnTo>
                  <a:lnTo>
                    <a:pt x="1748986" y="112500"/>
                  </a:lnTo>
                  <a:lnTo>
                    <a:pt x="2515777" y="112500"/>
                  </a:lnTo>
                  <a:lnTo>
                    <a:pt x="2515777" y="787500"/>
                  </a:lnTo>
                  <a:lnTo>
                    <a:pt x="1850216" y="787500"/>
                  </a:lnTo>
                  <a:lnTo>
                    <a:pt x="1812196" y="900000"/>
                  </a:lnTo>
                  <a:lnTo>
                    <a:pt x="2628277" y="900000"/>
                  </a:lnTo>
                  <a:close/>
                </a:path>
              </a:pathLst>
            </a:custGeom>
            <a:ln/>
            <a:effectLst>
              <a:outerShdw blurRad="57150" dist="19050" dir="5400000" algn="ctr" rotWithShape="0">
                <a:srgbClr val="000000">
                  <a:alpha val="63000"/>
                </a:srgbClr>
              </a:outerShdw>
              <a:reflection blurRad="6350" stA="52000" endA="300" endPos="35000" dir="5400000" sy="-100000" algn="bl" rotWithShape="0"/>
            </a:effec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fr-CA" dirty="0"/>
                <a:t>ÉCOUTER</a:t>
              </a: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F81980F2-4F91-ADBB-6BC9-87781969BDA2}"/>
                </a:ext>
              </a:extLst>
            </p:cNvPr>
            <p:cNvSpPr/>
            <p:nvPr/>
          </p:nvSpPr>
          <p:spPr>
            <a:xfrm flipH="1">
              <a:off x="7175500" y="4836865"/>
              <a:ext cx="2520000" cy="900000"/>
            </a:xfrm>
            <a:custGeom>
              <a:avLst/>
              <a:gdLst>
                <a:gd name="connsiteX0" fmla="*/ 1040347 w 2628277"/>
                <a:gd name="connsiteY0" fmla="*/ 0 h 900000"/>
                <a:gd name="connsiteX1" fmla="*/ 0 w 2628277"/>
                <a:gd name="connsiteY1" fmla="*/ 0 h 900000"/>
                <a:gd name="connsiteX2" fmla="*/ 0 w 2628277"/>
                <a:gd name="connsiteY2" fmla="*/ 900000 h 900000"/>
                <a:gd name="connsiteX3" fmla="*/ 816082 w 2628277"/>
                <a:gd name="connsiteY3" fmla="*/ 900000 h 900000"/>
                <a:gd name="connsiteX4" fmla="*/ 778062 w 2628277"/>
                <a:gd name="connsiteY4" fmla="*/ 787500 h 900000"/>
                <a:gd name="connsiteX5" fmla="*/ 112500 w 2628277"/>
                <a:gd name="connsiteY5" fmla="*/ 787500 h 900000"/>
                <a:gd name="connsiteX6" fmla="*/ 112500 w 2628277"/>
                <a:gd name="connsiteY6" fmla="*/ 112500 h 900000"/>
                <a:gd name="connsiteX7" fmla="*/ 879292 w 2628277"/>
                <a:gd name="connsiteY7" fmla="*/ 112500 h 900000"/>
                <a:gd name="connsiteX8" fmla="*/ 2628277 w 2628277"/>
                <a:gd name="connsiteY8" fmla="*/ 0 h 900000"/>
                <a:gd name="connsiteX9" fmla="*/ 1587931 w 2628277"/>
                <a:gd name="connsiteY9" fmla="*/ 0 h 900000"/>
                <a:gd name="connsiteX10" fmla="*/ 1748986 w 2628277"/>
                <a:gd name="connsiteY10" fmla="*/ 112500 h 900000"/>
                <a:gd name="connsiteX11" fmla="*/ 2515777 w 2628277"/>
                <a:gd name="connsiteY11" fmla="*/ 112500 h 900000"/>
                <a:gd name="connsiteX12" fmla="*/ 2515777 w 2628277"/>
                <a:gd name="connsiteY12" fmla="*/ 787500 h 900000"/>
                <a:gd name="connsiteX13" fmla="*/ 1850216 w 2628277"/>
                <a:gd name="connsiteY13" fmla="*/ 787500 h 900000"/>
                <a:gd name="connsiteX14" fmla="*/ 1812196 w 2628277"/>
                <a:gd name="connsiteY14" fmla="*/ 900000 h 900000"/>
                <a:gd name="connsiteX15" fmla="*/ 2628277 w 2628277"/>
                <a:gd name="connsiteY15" fmla="*/ 900000 h 90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28277" h="900000">
                  <a:moveTo>
                    <a:pt x="1040347" y="0"/>
                  </a:moveTo>
                  <a:lnTo>
                    <a:pt x="0" y="0"/>
                  </a:lnTo>
                  <a:lnTo>
                    <a:pt x="0" y="900000"/>
                  </a:lnTo>
                  <a:lnTo>
                    <a:pt x="816082" y="900000"/>
                  </a:lnTo>
                  <a:lnTo>
                    <a:pt x="778062" y="787500"/>
                  </a:lnTo>
                  <a:lnTo>
                    <a:pt x="112500" y="787500"/>
                  </a:lnTo>
                  <a:lnTo>
                    <a:pt x="112500" y="112500"/>
                  </a:lnTo>
                  <a:lnTo>
                    <a:pt x="879292" y="112500"/>
                  </a:lnTo>
                  <a:close/>
                  <a:moveTo>
                    <a:pt x="2628277" y="0"/>
                  </a:moveTo>
                  <a:lnTo>
                    <a:pt x="1587931" y="0"/>
                  </a:lnTo>
                  <a:lnTo>
                    <a:pt x="1748986" y="112500"/>
                  </a:lnTo>
                  <a:lnTo>
                    <a:pt x="2515777" y="112500"/>
                  </a:lnTo>
                  <a:lnTo>
                    <a:pt x="2515777" y="787500"/>
                  </a:lnTo>
                  <a:lnTo>
                    <a:pt x="1850216" y="787500"/>
                  </a:lnTo>
                  <a:lnTo>
                    <a:pt x="1812196" y="900000"/>
                  </a:lnTo>
                  <a:lnTo>
                    <a:pt x="2628277" y="900000"/>
                  </a:lnTo>
                  <a:close/>
                </a:path>
              </a:pathLst>
            </a:custGeom>
            <a:ln/>
            <a:effectLst>
              <a:outerShdw blurRad="57150" dist="19050" dir="5400000" algn="ctr" rotWithShape="0">
                <a:srgbClr val="000000">
                  <a:alpha val="63000"/>
                </a:srgbClr>
              </a:outerShdw>
              <a:reflection blurRad="6350" stA="52000" endA="300" endPos="35000" dir="5400000" sy="-100000" algn="bl" rotWithShape="0"/>
            </a:effectLst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fr-CA" dirty="0"/>
                <a:t>FORMER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803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9CD146-CBB6-714C-D027-61026B7D2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Croissance attendue – Secteurs majeurs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1071C913-00DD-6EF8-552F-2FC1A975F2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4285981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581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EFDD41-9DC8-C7E1-66F0-5FBEDF89F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de gestion des ressources humaines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B3CE6BD-6078-FF9C-F002-51FAF41CB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3369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 pattern="hexagon"/>
      </p:transition>
    </mc:Choice>
    <mc:Fallback xmlns="">
      <p:transition spd="slow" advClick="0" advTm="7000">
        <p:fade/>
      </p:transition>
    </mc:Fallback>
  </mc:AlternateContent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2868</TotalTime>
  <Words>78</Words>
  <Application>Microsoft Office PowerPoint</Application>
  <PresentationFormat>Grand écran</PresentationFormat>
  <Paragraphs>25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Aptos</vt:lpstr>
      <vt:lpstr>Arial</vt:lpstr>
      <vt:lpstr>Corbel</vt:lpstr>
      <vt:lpstr>Trebuchet MS</vt:lpstr>
      <vt:lpstr>Berlin</vt:lpstr>
      <vt:lpstr>Ressources humaines : tendances mondiales</vt:lpstr>
      <vt:lpstr>Relations entre les sociétés et les travailleurs</vt:lpstr>
      <vt:lpstr>Évolution des entreprises leaders</vt:lpstr>
      <vt:lpstr>Croissance attendue – Secteurs majeurs</vt:lpstr>
      <vt:lpstr>Défi de gestion des ressources humaines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Votre Nom</dc:creator>
  <cp:lastModifiedBy>Votre Nom</cp:lastModifiedBy>
  <cp:revision>12</cp:revision>
  <dcterms:created xsi:type="dcterms:W3CDTF">2025-03-22T18:58:34Z</dcterms:created>
  <dcterms:modified xsi:type="dcterms:W3CDTF">2025-03-28T14:28:06Z</dcterms:modified>
</cp:coreProperties>
</file>