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3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4" userDrawn="1">
          <p15:clr>
            <a:srgbClr val="A4A3A4"/>
          </p15:clr>
        </p15:guide>
        <p15:guide id="2" pos="10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737" autoAdjust="0"/>
  </p:normalViewPr>
  <p:slideViewPr>
    <p:cSldViewPr>
      <p:cViewPr varScale="1">
        <p:scale>
          <a:sx n="59" d="100"/>
          <a:sy n="59" d="100"/>
        </p:scale>
        <p:origin x="1056" y="282"/>
      </p:cViewPr>
      <p:guideLst>
        <p:guide orient="horz" pos="3264"/>
        <p:guide pos="10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D647C6-2616-4149-A9E7-7DF74629D31B}" type="doc">
      <dgm:prSet loTypeId="urn:microsoft.com/office/officeart/2005/8/layout/hProcess9" loCatId="process" qsTypeId="urn:microsoft.com/office/officeart/2005/8/quickstyle/3d1" qsCatId="3D" csTypeId="urn:microsoft.com/office/officeart/2005/8/colors/colorful4" csCatId="colorful"/>
      <dgm:spPr/>
      <dgm:t>
        <a:bodyPr/>
        <a:lstStyle/>
        <a:p>
          <a:endParaRPr lang="fr-CA"/>
        </a:p>
      </dgm:t>
    </dgm:pt>
    <dgm:pt modelId="{DD59900B-C0B0-40F3-AE68-0EDFADC6B574}">
      <dgm:prSet/>
      <dgm:spPr/>
      <dgm:t>
        <a:bodyPr/>
        <a:lstStyle/>
        <a:p>
          <a:r>
            <a:rPr lang="fr-CA" baseline="0"/>
            <a:t>Médecin traitant</a:t>
          </a:r>
          <a:endParaRPr lang="fr-CA"/>
        </a:p>
      </dgm:t>
    </dgm:pt>
    <dgm:pt modelId="{985A0E80-ED81-423E-8A56-8C51C730CFA8}" type="parTrans" cxnId="{92FDAB66-1C22-459C-BA88-450B8DC2AAD9}">
      <dgm:prSet/>
      <dgm:spPr/>
      <dgm:t>
        <a:bodyPr/>
        <a:lstStyle/>
        <a:p>
          <a:endParaRPr lang="fr-CA"/>
        </a:p>
      </dgm:t>
    </dgm:pt>
    <dgm:pt modelId="{1C74B5C1-BC99-41BF-B751-61E8FD15CA42}" type="sibTrans" cxnId="{92FDAB66-1C22-459C-BA88-450B8DC2AAD9}">
      <dgm:prSet/>
      <dgm:spPr/>
      <dgm:t>
        <a:bodyPr/>
        <a:lstStyle/>
        <a:p>
          <a:endParaRPr lang="fr-CA"/>
        </a:p>
      </dgm:t>
    </dgm:pt>
    <dgm:pt modelId="{FD702D57-5D28-44C8-987F-C9C6A215F20C}">
      <dgm:prSet/>
      <dgm:spPr/>
      <dgm:t>
        <a:bodyPr/>
        <a:lstStyle/>
        <a:p>
          <a:r>
            <a:rPr lang="fr-CA" baseline="0"/>
            <a:t>Infirmière chef</a:t>
          </a:r>
          <a:endParaRPr lang="fr-CA"/>
        </a:p>
      </dgm:t>
    </dgm:pt>
    <dgm:pt modelId="{4DD3F270-1874-4870-A119-6B59FDA20847}" type="parTrans" cxnId="{791D5B2F-0C92-470E-B18A-AB09EBA9F9B5}">
      <dgm:prSet/>
      <dgm:spPr/>
      <dgm:t>
        <a:bodyPr/>
        <a:lstStyle/>
        <a:p>
          <a:endParaRPr lang="fr-CA"/>
        </a:p>
      </dgm:t>
    </dgm:pt>
    <dgm:pt modelId="{4A4DB7DB-4652-4390-8F03-B094B1798EB8}" type="sibTrans" cxnId="{791D5B2F-0C92-470E-B18A-AB09EBA9F9B5}">
      <dgm:prSet/>
      <dgm:spPr/>
      <dgm:t>
        <a:bodyPr/>
        <a:lstStyle/>
        <a:p>
          <a:endParaRPr lang="fr-CA"/>
        </a:p>
      </dgm:t>
    </dgm:pt>
    <dgm:pt modelId="{8D4F5677-517A-466A-ACC6-0F61BD4802FE}">
      <dgm:prSet/>
      <dgm:spPr/>
      <dgm:t>
        <a:bodyPr/>
        <a:lstStyle/>
        <a:p>
          <a:r>
            <a:rPr lang="fr-CA" baseline="0"/>
            <a:t>Résident en médecine</a:t>
          </a:r>
          <a:endParaRPr lang="fr-CA"/>
        </a:p>
      </dgm:t>
    </dgm:pt>
    <dgm:pt modelId="{BEA7A447-04F7-40F2-A5D9-C644510AD9B6}" type="parTrans" cxnId="{7D9305A8-48F2-44C2-A287-16BB64EEE593}">
      <dgm:prSet/>
      <dgm:spPr/>
      <dgm:t>
        <a:bodyPr/>
        <a:lstStyle/>
        <a:p>
          <a:endParaRPr lang="fr-CA"/>
        </a:p>
      </dgm:t>
    </dgm:pt>
    <dgm:pt modelId="{1427A580-B436-4686-8F05-FDA4BFA940E0}" type="sibTrans" cxnId="{7D9305A8-48F2-44C2-A287-16BB64EEE593}">
      <dgm:prSet/>
      <dgm:spPr/>
      <dgm:t>
        <a:bodyPr/>
        <a:lstStyle/>
        <a:p>
          <a:endParaRPr lang="fr-CA"/>
        </a:p>
      </dgm:t>
    </dgm:pt>
    <dgm:pt modelId="{9B8AB6DF-19E8-48D7-BA57-4B650AF61838}">
      <dgm:prSet/>
      <dgm:spPr/>
      <dgm:t>
        <a:bodyPr/>
        <a:lstStyle/>
        <a:p>
          <a:r>
            <a:rPr lang="fr-CA" baseline="0" dirty="0"/>
            <a:t>Stagiaire en médecine</a:t>
          </a:r>
          <a:endParaRPr lang="fr-CA" dirty="0"/>
        </a:p>
      </dgm:t>
    </dgm:pt>
    <dgm:pt modelId="{EC5D7619-8D9B-4E3C-B992-69CA6D5AC2AB}" type="parTrans" cxnId="{4B483202-429E-4D2E-ACD3-D4B066DA0703}">
      <dgm:prSet/>
      <dgm:spPr/>
      <dgm:t>
        <a:bodyPr/>
        <a:lstStyle/>
        <a:p>
          <a:endParaRPr lang="fr-CA"/>
        </a:p>
      </dgm:t>
    </dgm:pt>
    <dgm:pt modelId="{A5AB2F66-E75C-4D99-A4DF-CBB94076EB5C}" type="sibTrans" cxnId="{4B483202-429E-4D2E-ACD3-D4B066DA0703}">
      <dgm:prSet/>
      <dgm:spPr/>
      <dgm:t>
        <a:bodyPr/>
        <a:lstStyle/>
        <a:p>
          <a:endParaRPr lang="fr-CA"/>
        </a:p>
      </dgm:t>
    </dgm:pt>
    <dgm:pt modelId="{7CB21E8C-61D9-48C3-997F-C681C65FA4A2}">
      <dgm:prSet/>
      <dgm:spPr/>
      <dgm:t>
        <a:bodyPr/>
        <a:lstStyle/>
        <a:p>
          <a:r>
            <a:rPr lang="fr-CA" baseline="0"/>
            <a:t>Technicien ECG</a:t>
          </a:r>
          <a:endParaRPr lang="fr-CA"/>
        </a:p>
      </dgm:t>
    </dgm:pt>
    <dgm:pt modelId="{66DB1EDE-EE28-4D65-901C-49BA9FFA77C1}" type="parTrans" cxnId="{01A85DDA-4F6F-4FAC-9194-0A92CC14A6B7}">
      <dgm:prSet/>
      <dgm:spPr/>
      <dgm:t>
        <a:bodyPr/>
        <a:lstStyle/>
        <a:p>
          <a:endParaRPr lang="fr-CA"/>
        </a:p>
      </dgm:t>
    </dgm:pt>
    <dgm:pt modelId="{23D35EA3-C86A-4D12-940F-FA1F9A78B5D2}" type="sibTrans" cxnId="{01A85DDA-4F6F-4FAC-9194-0A92CC14A6B7}">
      <dgm:prSet/>
      <dgm:spPr/>
      <dgm:t>
        <a:bodyPr/>
        <a:lstStyle/>
        <a:p>
          <a:endParaRPr lang="fr-CA"/>
        </a:p>
      </dgm:t>
    </dgm:pt>
    <dgm:pt modelId="{AD89E248-0B95-4D5B-8A44-057E2A0F9B98}">
      <dgm:prSet/>
      <dgm:spPr/>
      <dgm:t>
        <a:bodyPr/>
        <a:lstStyle/>
        <a:p>
          <a:r>
            <a:rPr lang="fr-CA" baseline="0"/>
            <a:t>Soins respiratoires</a:t>
          </a:r>
          <a:endParaRPr lang="fr-CA"/>
        </a:p>
      </dgm:t>
    </dgm:pt>
    <dgm:pt modelId="{0CEB0E8D-A7E2-4FC2-8416-31C76F254C28}" type="parTrans" cxnId="{075FC331-AEEC-49F5-9577-6FCBF1D90004}">
      <dgm:prSet/>
      <dgm:spPr/>
      <dgm:t>
        <a:bodyPr/>
        <a:lstStyle/>
        <a:p>
          <a:endParaRPr lang="fr-CA"/>
        </a:p>
      </dgm:t>
    </dgm:pt>
    <dgm:pt modelId="{E2F0535C-23A7-4467-AE2E-02ACD1C1CCD0}" type="sibTrans" cxnId="{075FC331-AEEC-49F5-9577-6FCBF1D90004}">
      <dgm:prSet/>
      <dgm:spPr/>
      <dgm:t>
        <a:bodyPr/>
        <a:lstStyle/>
        <a:p>
          <a:endParaRPr lang="fr-CA"/>
        </a:p>
      </dgm:t>
    </dgm:pt>
    <dgm:pt modelId="{C9825BF9-256E-4AF9-B9C4-52785A393B8C}" type="pres">
      <dgm:prSet presAssocID="{18D647C6-2616-4149-A9E7-7DF74629D31B}" presName="CompostProcess" presStyleCnt="0">
        <dgm:presLayoutVars>
          <dgm:dir/>
          <dgm:resizeHandles val="exact"/>
        </dgm:presLayoutVars>
      </dgm:prSet>
      <dgm:spPr/>
    </dgm:pt>
    <dgm:pt modelId="{1D4CA44A-01E9-41CC-B9E5-5CBC3CF6FB33}" type="pres">
      <dgm:prSet presAssocID="{18D647C6-2616-4149-A9E7-7DF74629D31B}" presName="arrow" presStyleLbl="bgShp" presStyleIdx="0" presStyleCnt="1"/>
      <dgm:spPr/>
    </dgm:pt>
    <dgm:pt modelId="{DDBD90B6-BB2B-4B2E-A039-B91BFC77E729}" type="pres">
      <dgm:prSet presAssocID="{18D647C6-2616-4149-A9E7-7DF74629D31B}" presName="linearProcess" presStyleCnt="0"/>
      <dgm:spPr/>
    </dgm:pt>
    <dgm:pt modelId="{5D75D86E-4CA6-4EDD-9BD8-E79C8E378900}" type="pres">
      <dgm:prSet presAssocID="{DD59900B-C0B0-40F3-AE68-0EDFADC6B574}" presName="textNode" presStyleLbl="node1" presStyleIdx="0" presStyleCnt="6">
        <dgm:presLayoutVars>
          <dgm:bulletEnabled val="1"/>
        </dgm:presLayoutVars>
      </dgm:prSet>
      <dgm:spPr/>
    </dgm:pt>
    <dgm:pt modelId="{81012FD8-41B0-4D97-AA4F-64B60B4DEF57}" type="pres">
      <dgm:prSet presAssocID="{1C74B5C1-BC99-41BF-B751-61E8FD15CA42}" presName="sibTrans" presStyleCnt="0"/>
      <dgm:spPr/>
    </dgm:pt>
    <dgm:pt modelId="{D588D411-6CE2-418B-9826-C48D0154FC28}" type="pres">
      <dgm:prSet presAssocID="{FD702D57-5D28-44C8-987F-C9C6A215F20C}" presName="textNode" presStyleLbl="node1" presStyleIdx="1" presStyleCnt="6">
        <dgm:presLayoutVars>
          <dgm:bulletEnabled val="1"/>
        </dgm:presLayoutVars>
      </dgm:prSet>
      <dgm:spPr/>
    </dgm:pt>
    <dgm:pt modelId="{B67547DF-F7AB-42FA-A66E-84083656D9BB}" type="pres">
      <dgm:prSet presAssocID="{4A4DB7DB-4652-4390-8F03-B094B1798EB8}" presName="sibTrans" presStyleCnt="0"/>
      <dgm:spPr/>
    </dgm:pt>
    <dgm:pt modelId="{B118F0A5-F3D1-4898-AA62-EFE7659459E2}" type="pres">
      <dgm:prSet presAssocID="{8D4F5677-517A-466A-ACC6-0F61BD4802FE}" presName="textNode" presStyleLbl="node1" presStyleIdx="2" presStyleCnt="6">
        <dgm:presLayoutVars>
          <dgm:bulletEnabled val="1"/>
        </dgm:presLayoutVars>
      </dgm:prSet>
      <dgm:spPr/>
    </dgm:pt>
    <dgm:pt modelId="{6AC6944B-6CDF-4ABA-8726-FBF6F1F8B184}" type="pres">
      <dgm:prSet presAssocID="{1427A580-B436-4686-8F05-FDA4BFA940E0}" presName="sibTrans" presStyleCnt="0"/>
      <dgm:spPr/>
    </dgm:pt>
    <dgm:pt modelId="{D5A39EBC-D015-4524-8CFD-72EF32647E68}" type="pres">
      <dgm:prSet presAssocID="{9B8AB6DF-19E8-48D7-BA57-4B650AF61838}" presName="textNode" presStyleLbl="node1" presStyleIdx="3" presStyleCnt="6">
        <dgm:presLayoutVars>
          <dgm:bulletEnabled val="1"/>
        </dgm:presLayoutVars>
      </dgm:prSet>
      <dgm:spPr/>
    </dgm:pt>
    <dgm:pt modelId="{9281102D-121F-45AA-8BE0-2ACC1B550CBC}" type="pres">
      <dgm:prSet presAssocID="{A5AB2F66-E75C-4D99-A4DF-CBB94076EB5C}" presName="sibTrans" presStyleCnt="0"/>
      <dgm:spPr/>
    </dgm:pt>
    <dgm:pt modelId="{26BA2924-C653-4B2A-BFD3-85EEDDDCC87F}" type="pres">
      <dgm:prSet presAssocID="{7CB21E8C-61D9-48C3-997F-C681C65FA4A2}" presName="textNode" presStyleLbl="node1" presStyleIdx="4" presStyleCnt="6">
        <dgm:presLayoutVars>
          <dgm:bulletEnabled val="1"/>
        </dgm:presLayoutVars>
      </dgm:prSet>
      <dgm:spPr/>
    </dgm:pt>
    <dgm:pt modelId="{FC071639-D12B-44E2-9381-1131FB9CD7F8}" type="pres">
      <dgm:prSet presAssocID="{23D35EA3-C86A-4D12-940F-FA1F9A78B5D2}" presName="sibTrans" presStyleCnt="0"/>
      <dgm:spPr/>
    </dgm:pt>
    <dgm:pt modelId="{FCCC643B-6BF6-4D89-BD7C-DCCF25FF7675}" type="pres">
      <dgm:prSet presAssocID="{AD89E248-0B95-4D5B-8A44-057E2A0F9B98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4B483202-429E-4D2E-ACD3-D4B066DA0703}" srcId="{18D647C6-2616-4149-A9E7-7DF74629D31B}" destId="{9B8AB6DF-19E8-48D7-BA57-4B650AF61838}" srcOrd="3" destOrd="0" parTransId="{EC5D7619-8D9B-4E3C-B992-69CA6D5AC2AB}" sibTransId="{A5AB2F66-E75C-4D99-A4DF-CBB94076EB5C}"/>
    <dgm:cxn modelId="{CA7CC204-B69D-454C-90A9-7BE35660A6DD}" type="presOf" srcId="{7CB21E8C-61D9-48C3-997F-C681C65FA4A2}" destId="{26BA2924-C653-4B2A-BFD3-85EEDDDCC87F}" srcOrd="0" destOrd="0" presId="urn:microsoft.com/office/officeart/2005/8/layout/hProcess9"/>
    <dgm:cxn modelId="{791D5B2F-0C92-470E-B18A-AB09EBA9F9B5}" srcId="{18D647C6-2616-4149-A9E7-7DF74629D31B}" destId="{FD702D57-5D28-44C8-987F-C9C6A215F20C}" srcOrd="1" destOrd="0" parTransId="{4DD3F270-1874-4870-A119-6B59FDA20847}" sibTransId="{4A4DB7DB-4652-4390-8F03-B094B1798EB8}"/>
    <dgm:cxn modelId="{075FC331-AEEC-49F5-9577-6FCBF1D90004}" srcId="{18D647C6-2616-4149-A9E7-7DF74629D31B}" destId="{AD89E248-0B95-4D5B-8A44-057E2A0F9B98}" srcOrd="5" destOrd="0" parTransId="{0CEB0E8D-A7E2-4FC2-8416-31C76F254C28}" sibTransId="{E2F0535C-23A7-4467-AE2E-02ACD1C1CCD0}"/>
    <dgm:cxn modelId="{92FDAB66-1C22-459C-BA88-450B8DC2AAD9}" srcId="{18D647C6-2616-4149-A9E7-7DF74629D31B}" destId="{DD59900B-C0B0-40F3-AE68-0EDFADC6B574}" srcOrd="0" destOrd="0" parTransId="{985A0E80-ED81-423E-8A56-8C51C730CFA8}" sibTransId="{1C74B5C1-BC99-41BF-B751-61E8FD15CA42}"/>
    <dgm:cxn modelId="{BE945F49-854A-471D-87A9-18086013D84D}" type="presOf" srcId="{FD702D57-5D28-44C8-987F-C9C6A215F20C}" destId="{D588D411-6CE2-418B-9826-C48D0154FC28}" srcOrd="0" destOrd="0" presId="urn:microsoft.com/office/officeart/2005/8/layout/hProcess9"/>
    <dgm:cxn modelId="{AC574290-F34D-4034-8F1E-00FE1964A2F8}" type="presOf" srcId="{AD89E248-0B95-4D5B-8A44-057E2A0F9B98}" destId="{FCCC643B-6BF6-4D89-BD7C-DCCF25FF7675}" srcOrd="0" destOrd="0" presId="urn:microsoft.com/office/officeart/2005/8/layout/hProcess9"/>
    <dgm:cxn modelId="{14A9F8A1-5FB2-4CA3-A0C8-B9165161651F}" type="presOf" srcId="{DD59900B-C0B0-40F3-AE68-0EDFADC6B574}" destId="{5D75D86E-4CA6-4EDD-9BD8-E79C8E378900}" srcOrd="0" destOrd="0" presId="urn:microsoft.com/office/officeart/2005/8/layout/hProcess9"/>
    <dgm:cxn modelId="{F91CDFA3-9975-4B8E-9191-3A53E5CA68CA}" type="presOf" srcId="{9B8AB6DF-19E8-48D7-BA57-4B650AF61838}" destId="{D5A39EBC-D015-4524-8CFD-72EF32647E68}" srcOrd="0" destOrd="0" presId="urn:microsoft.com/office/officeart/2005/8/layout/hProcess9"/>
    <dgm:cxn modelId="{7D9305A8-48F2-44C2-A287-16BB64EEE593}" srcId="{18D647C6-2616-4149-A9E7-7DF74629D31B}" destId="{8D4F5677-517A-466A-ACC6-0F61BD4802FE}" srcOrd="2" destOrd="0" parTransId="{BEA7A447-04F7-40F2-A5D9-C644510AD9B6}" sibTransId="{1427A580-B436-4686-8F05-FDA4BFA940E0}"/>
    <dgm:cxn modelId="{4E4E00DA-5A54-4567-9CD0-6D817E225B7C}" type="presOf" srcId="{8D4F5677-517A-466A-ACC6-0F61BD4802FE}" destId="{B118F0A5-F3D1-4898-AA62-EFE7659459E2}" srcOrd="0" destOrd="0" presId="urn:microsoft.com/office/officeart/2005/8/layout/hProcess9"/>
    <dgm:cxn modelId="{01A85DDA-4F6F-4FAC-9194-0A92CC14A6B7}" srcId="{18D647C6-2616-4149-A9E7-7DF74629D31B}" destId="{7CB21E8C-61D9-48C3-997F-C681C65FA4A2}" srcOrd="4" destOrd="0" parTransId="{66DB1EDE-EE28-4D65-901C-49BA9FFA77C1}" sibTransId="{23D35EA3-C86A-4D12-940F-FA1F9A78B5D2}"/>
    <dgm:cxn modelId="{82C43BE6-69A6-498C-B344-DDDFC47D51E0}" type="presOf" srcId="{18D647C6-2616-4149-A9E7-7DF74629D31B}" destId="{C9825BF9-256E-4AF9-B9C4-52785A393B8C}" srcOrd="0" destOrd="0" presId="urn:microsoft.com/office/officeart/2005/8/layout/hProcess9"/>
    <dgm:cxn modelId="{232597DE-70E2-4A33-98EA-67F645222381}" type="presParOf" srcId="{C9825BF9-256E-4AF9-B9C4-52785A393B8C}" destId="{1D4CA44A-01E9-41CC-B9E5-5CBC3CF6FB33}" srcOrd="0" destOrd="0" presId="urn:microsoft.com/office/officeart/2005/8/layout/hProcess9"/>
    <dgm:cxn modelId="{21633F89-9FB2-4B60-910F-97F63C393959}" type="presParOf" srcId="{C9825BF9-256E-4AF9-B9C4-52785A393B8C}" destId="{DDBD90B6-BB2B-4B2E-A039-B91BFC77E729}" srcOrd="1" destOrd="0" presId="urn:microsoft.com/office/officeart/2005/8/layout/hProcess9"/>
    <dgm:cxn modelId="{B19CDF3E-2796-4C6D-9B7C-66A18875CB82}" type="presParOf" srcId="{DDBD90B6-BB2B-4B2E-A039-B91BFC77E729}" destId="{5D75D86E-4CA6-4EDD-9BD8-E79C8E378900}" srcOrd="0" destOrd="0" presId="urn:microsoft.com/office/officeart/2005/8/layout/hProcess9"/>
    <dgm:cxn modelId="{2399431B-FD2B-44F4-9B6F-5F14FBB500C0}" type="presParOf" srcId="{DDBD90B6-BB2B-4B2E-A039-B91BFC77E729}" destId="{81012FD8-41B0-4D97-AA4F-64B60B4DEF57}" srcOrd="1" destOrd="0" presId="urn:microsoft.com/office/officeart/2005/8/layout/hProcess9"/>
    <dgm:cxn modelId="{62A8BCF1-549E-471D-8113-A88ECDA4852A}" type="presParOf" srcId="{DDBD90B6-BB2B-4B2E-A039-B91BFC77E729}" destId="{D588D411-6CE2-418B-9826-C48D0154FC28}" srcOrd="2" destOrd="0" presId="urn:microsoft.com/office/officeart/2005/8/layout/hProcess9"/>
    <dgm:cxn modelId="{9984512A-E8E9-4631-8DA1-538BF6CBD6F8}" type="presParOf" srcId="{DDBD90B6-BB2B-4B2E-A039-B91BFC77E729}" destId="{B67547DF-F7AB-42FA-A66E-84083656D9BB}" srcOrd="3" destOrd="0" presId="urn:microsoft.com/office/officeart/2005/8/layout/hProcess9"/>
    <dgm:cxn modelId="{C136CE01-7485-43B8-99FA-15635B42F87F}" type="presParOf" srcId="{DDBD90B6-BB2B-4B2E-A039-B91BFC77E729}" destId="{B118F0A5-F3D1-4898-AA62-EFE7659459E2}" srcOrd="4" destOrd="0" presId="urn:microsoft.com/office/officeart/2005/8/layout/hProcess9"/>
    <dgm:cxn modelId="{E1820A8C-7912-43A6-8933-9084BD9506C7}" type="presParOf" srcId="{DDBD90B6-BB2B-4B2E-A039-B91BFC77E729}" destId="{6AC6944B-6CDF-4ABA-8726-FBF6F1F8B184}" srcOrd="5" destOrd="0" presId="urn:microsoft.com/office/officeart/2005/8/layout/hProcess9"/>
    <dgm:cxn modelId="{666CD2F2-DFA0-445A-A1A2-FA8F96687DCE}" type="presParOf" srcId="{DDBD90B6-BB2B-4B2E-A039-B91BFC77E729}" destId="{D5A39EBC-D015-4524-8CFD-72EF32647E68}" srcOrd="6" destOrd="0" presId="urn:microsoft.com/office/officeart/2005/8/layout/hProcess9"/>
    <dgm:cxn modelId="{374504F6-85C5-4333-B8D2-133446233A5C}" type="presParOf" srcId="{DDBD90B6-BB2B-4B2E-A039-B91BFC77E729}" destId="{9281102D-121F-45AA-8BE0-2ACC1B550CBC}" srcOrd="7" destOrd="0" presId="urn:microsoft.com/office/officeart/2005/8/layout/hProcess9"/>
    <dgm:cxn modelId="{4B55023B-25AE-47D7-BA56-2607A806880C}" type="presParOf" srcId="{DDBD90B6-BB2B-4B2E-A039-B91BFC77E729}" destId="{26BA2924-C653-4B2A-BFD3-85EEDDDCC87F}" srcOrd="8" destOrd="0" presId="urn:microsoft.com/office/officeart/2005/8/layout/hProcess9"/>
    <dgm:cxn modelId="{564B369F-0FEA-4E7D-8765-3A824C6F5F88}" type="presParOf" srcId="{DDBD90B6-BB2B-4B2E-A039-B91BFC77E729}" destId="{FC071639-D12B-44E2-9381-1131FB9CD7F8}" srcOrd="9" destOrd="0" presId="urn:microsoft.com/office/officeart/2005/8/layout/hProcess9"/>
    <dgm:cxn modelId="{95DC8D9A-C1B3-40C6-A27A-609333505765}" type="presParOf" srcId="{DDBD90B6-BB2B-4B2E-A039-B91BFC77E729}" destId="{FCCC643B-6BF6-4D89-BD7C-DCCF25FF7675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4CA44A-01E9-41CC-B9E5-5CBC3CF6FB33}">
      <dsp:nvSpPr>
        <dsp:cNvPr id="0" name=""/>
        <dsp:cNvSpPr/>
      </dsp:nvSpPr>
      <dsp:spPr>
        <a:xfrm>
          <a:off x="791593" y="0"/>
          <a:ext cx="8971387" cy="3636511"/>
        </a:xfrm>
        <a:prstGeom prst="rightArrow">
          <a:avLst/>
        </a:prstGeom>
        <a:blipFill>
          <a:blip xmlns:r="http://schemas.openxmlformats.org/officeDocument/2006/relationships" r:embed="rId1">
            <a:duotone>
              <a:schemeClr val="accent4">
                <a:tint val="40000"/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4">
                <a:tint val="40000"/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D75D86E-4CA6-4EDD-9BD8-E79C8E378900}">
      <dsp:nvSpPr>
        <dsp:cNvPr id="0" name=""/>
        <dsp:cNvSpPr/>
      </dsp:nvSpPr>
      <dsp:spPr>
        <a:xfrm>
          <a:off x="579" y="1090953"/>
          <a:ext cx="1672150" cy="1454604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4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 baseline="0"/>
            <a:t>Médecin traitant</a:t>
          </a:r>
          <a:endParaRPr lang="fr-CA" sz="1900" kern="1200"/>
        </a:p>
      </dsp:txBody>
      <dsp:txXfrm>
        <a:off x="71587" y="1161961"/>
        <a:ext cx="1530134" cy="1312588"/>
      </dsp:txXfrm>
    </dsp:sp>
    <dsp:sp modelId="{D588D411-6CE2-418B-9826-C48D0154FC28}">
      <dsp:nvSpPr>
        <dsp:cNvPr id="0" name=""/>
        <dsp:cNvSpPr/>
      </dsp:nvSpPr>
      <dsp:spPr>
        <a:xfrm>
          <a:off x="1776832" y="1090953"/>
          <a:ext cx="1672150" cy="1454604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hueOff val="1058713"/>
                <a:satOff val="973"/>
                <a:lumOff val="1412"/>
                <a:alphaOff val="0"/>
                <a:shade val="88000"/>
                <a:lumMod val="88000"/>
              </a:schemeClr>
              <a:schemeClr val="accent4">
                <a:hueOff val="1058713"/>
                <a:satOff val="973"/>
                <a:lumOff val="1412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 baseline="0"/>
            <a:t>Infirmière chef</a:t>
          </a:r>
          <a:endParaRPr lang="fr-CA" sz="1900" kern="1200"/>
        </a:p>
      </dsp:txBody>
      <dsp:txXfrm>
        <a:off x="1847840" y="1161961"/>
        <a:ext cx="1530134" cy="1312588"/>
      </dsp:txXfrm>
    </dsp:sp>
    <dsp:sp modelId="{B118F0A5-F3D1-4898-AA62-EFE7659459E2}">
      <dsp:nvSpPr>
        <dsp:cNvPr id="0" name=""/>
        <dsp:cNvSpPr/>
      </dsp:nvSpPr>
      <dsp:spPr>
        <a:xfrm>
          <a:off x="3553085" y="1090953"/>
          <a:ext cx="1672150" cy="1454604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hueOff val="2117426"/>
                <a:satOff val="1947"/>
                <a:lumOff val="2824"/>
                <a:alphaOff val="0"/>
                <a:shade val="88000"/>
                <a:lumMod val="88000"/>
              </a:schemeClr>
              <a:schemeClr val="accent4">
                <a:hueOff val="2117426"/>
                <a:satOff val="1947"/>
                <a:lumOff val="2824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 baseline="0"/>
            <a:t>Résident en médecine</a:t>
          </a:r>
          <a:endParaRPr lang="fr-CA" sz="1900" kern="1200"/>
        </a:p>
      </dsp:txBody>
      <dsp:txXfrm>
        <a:off x="3624093" y="1161961"/>
        <a:ext cx="1530134" cy="1312588"/>
      </dsp:txXfrm>
    </dsp:sp>
    <dsp:sp modelId="{D5A39EBC-D015-4524-8CFD-72EF32647E68}">
      <dsp:nvSpPr>
        <dsp:cNvPr id="0" name=""/>
        <dsp:cNvSpPr/>
      </dsp:nvSpPr>
      <dsp:spPr>
        <a:xfrm>
          <a:off x="5329338" y="1090953"/>
          <a:ext cx="1672150" cy="1454604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hueOff val="3176139"/>
                <a:satOff val="2920"/>
                <a:lumOff val="4235"/>
                <a:alphaOff val="0"/>
                <a:shade val="88000"/>
                <a:lumMod val="88000"/>
              </a:schemeClr>
              <a:schemeClr val="accent4">
                <a:hueOff val="3176139"/>
                <a:satOff val="2920"/>
                <a:lumOff val="4235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 baseline="0" dirty="0"/>
            <a:t>Stagiaire en médecine</a:t>
          </a:r>
          <a:endParaRPr lang="fr-CA" sz="1900" kern="1200" dirty="0"/>
        </a:p>
      </dsp:txBody>
      <dsp:txXfrm>
        <a:off x="5400346" y="1161961"/>
        <a:ext cx="1530134" cy="1312588"/>
      </dsp:txXfrm>
    </dsp:sp>
    <dsp:sp modelId="{26BA2924-C653-4B2A-BFD3-85EEDDDCC87F}">
      <dsp:nvSpPr>
        <dsp:cNvPr id="0" name=""/>
        <dsp:cNvSpPr/>
      </dsp:nvSpPr>
      <dsp:spPr>
        <a:xfrm>
          <a:off x="7105591" y="1090953"/>
          <a:ext cx="1672150" cy="1454604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hueOff val="4234852"/>
                <a:satOff val="3894"/>
                <a:lumOff val="5647"/>
                <a:alphaOff val="0"/>
                <a:shade val="88000"/>
                <a:lumMod val="88000"/>
              </a:schemeClr>
              <a:schemeClr val="accent4">
                <a:hueOff val="4234852"/>
                <a:satOff val="3894"/>
                <a:lumOff val="5647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 baseline="0"/>
            <a:t>Technicien ECG</a:t>
          </a:r>
          <a:endParaRPr lang="fr-CA" sz="1900" kern="1200"/>
        </a:p>
      </dsp:txBody>
      <dsp:txXfrm>
        <a:off x="7176599" y="1161961"/>
        <a:ext cx="1530134" cy="1312588"/>
      </dsp:txXfrm>
    </dsp:sp>
    <dsp:sp modelId="{FCCC643B-6BF6-4D89-BD7C-DCCF25FF7675}">
      <dsp:nvSpPr>
        <dsp:cNvPr id="0" name=""/>
        <dsp:cNvSpPr/>
      </dsp:nvSpPr>
      <dsp:spPr>
        <a:xfrm>
          <a:off x="8881844" y="1090953"/>
          <a:ext cx="1672150" cy="1454604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4">
                <a:hueOff val="5293564"/>
                <a:satOff val="4867"/>
                <a:lumOff val="7059"/>
                <a:alphaOff val="0"/>
                <a:shade val="88000"/>
                <a:lumMod val="88000"/>
              </a:schemeClr>
              <a:schemeClr val="accent4">
                <a:hueOff val="5293564"/>
                <a:satOff val="4867"/>
                <a:lumOff val="7059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900" kern="1200" baseline="0"/>
            <a:t>Soins respiratoires</a:t>
          </a:r>
          <a:endParaRPr lang="fr-CA" sz="1900" kern="1200"/>
        </a:p>
      </dsp:txBody>
      <dsp:txXfrm>
        <a:off x="8952852" y="1161961"/>
        <a:ext cx="1530134" cy="13125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A56F9-EBD1-4EDE-AC5A-D32B1EE6B19A}" type="datetimeFigureOut">
              <a:rPr lang="en-US" smtClean="0"/>
              <a:t>3/30/2025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F1F6A-377B-486B-AE5B-5F67CA6E88B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8492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F2395-BA32-44B3-AE0B-3CDA8D65767F}" type="datetimeFigureOut">
              <a:rPr lang="en-US" smtClean="0"/>
              <a:t>3/30/2025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66CA6-5710-4873-BF0F-8F321BE2734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6509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466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3249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73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077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4768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950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049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74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061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408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039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81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80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050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432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451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292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226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971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  <p:sldLayoutId id="2147483938" r:id="rId15"/>
    <p:sldLayoutId id="2147483939" r:id="rId16"/>
    <p:sldLayoutId id="2147483940" r:id="rId17"/>
    <p:sldLayoutId id="2147483941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54915C5-707B-4B29-9E6B-116367F84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070191" cy="6858000"/>
          </a:xfrm>
          <a:custGeom>
            <a:avLst/>
            <a:gdLst>
              <a:gd name="connsiteX0" fmla="*/ 1 w 4061802"/>
              <a:gd name="connsiteY0" fmla="*/ 0 h 6858000"/>
              <a:gd name="connsiteX1" fmla="*/ 4059081 w 4061802"/>
              <a:gd name="connsiteY1" fmla="*/ 0 h 6858000"/>
              <a:gd name="connsiteX2" fmla="*/ 4059081 w 4061802"/>
              <a:gd name="connsiteY2" fmla="*/ 2339825 h 6858000"/>
              <a:gd name="connsiteX3" fmla="*/ 4061802 w 4061802"/>
              <a:gd name="connsiteY3" fmla="*/ 2339683 h 6858000"/>
              <a:gd name="connsiteX4" fmla="*/ 4061802 w 4061802"/>
              <a:gd name="connsiteY4" fmla="*/ 3776054 h 6858000"/>
              <a:gd name="connsiteX5" fmla="*/ 4059081 w 4061802"/>
              <a:gd name="connsiteY5" fmla="*/ 3776199 h 6858000"/>
              <a:gd name="connsiteX6" fmla="*/ 4059081 w 4061802"/>
              <a:gd name="connsiteY6" fmla="*/ 6858000 h 6858000"/>
              <a:gd name="connsiteX7" fmla="*/ 1 w 4061802"/>
              <a:gd name="connsiteY7" fmla="*/ 6858000 h 6858000"/>
              <a:gd name="connsiteX8" fmla="*/ 1 w 4061802"/>
              <a:gd name="connsiteY8" fmla="*/ 3992604 h 6858000"/>
              <a:gd name="connsiteX9" fmla="*/ 0 w 4061802"/>
              <a:gd name="connsiteY9" fmla="*/ 3992604 h 6858000"/>
              <a:gd name="connsiteX10" fmla="*/ 0 w 4061802"/>
              <a:gd name="connsiteY10" fmla="*/ 2552279 h 6858000"/>
              <a:gd name="connsiteX11" fmla="*/ 1 w 4061802"/>
              <a:gd name="connsiteY11" fmla="*/ 255227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1802" h="6858000">
                <a:moveTo>
                  <a:pt x="1" y="0"/>
                </a:moveTo>
                <a:lnTo>
                  <a:pt x="4059081" y="0"/>
                </a:lnTo>
                <a:lnTo>
                  <a:pt x="4059081" y="2339825"/>
                </a:lnTo>
                <a:lnTo>
                  <a:pt x="4061802" y="2339683"/>
                </a:lnTo>
                <a:lnTo>
                  <a:pt x="4061802" y="3776054"/>
                </a:lnTo>
                <a:lnTo>
                  <a:pt x="4059081" y="3776199"/>
                </a:lnTo>
                <a:lnTo>
                  <a:pt x="4059081" y="6858000"/>
                </a:lnTo>
                <a:lnTo>
                  <a:pt x="1" y="6858000"/>
                </a:lnTo>
                <a:lnTo>
                  <a:pt x="1" y="3992604"/>
                </a:lnTo>
                <a:lnTo>
                  <a:pt x="0" y="3992604"/>
                </a:lnTo>
                <a:lnTo>
                  <a:pt x="0" y="2552279"/>
                </a:lnTo>
                <a:lnTo>
                  <a:pt x="1" y="255227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B8E032-9914-4C00-B51A-C2DA16271D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21733" cy="6858000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43B4841E-E6B6-48C3-BA02-F73659C6D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1802" y="1"/>
            <a:ext cx="8130198" cy="6857999"/>
          </a:xfrm>
          <a:custGeom>
            <a:avLst/>
            <a:gdLst>
              <a:gd name="connsiteX0" fmla="*/ 0 w 8130198"/>
              <a:gd name="connsiteY0" fmla="*/ 0 h 6857999"/>
              <a:gd name="connsiteX1" fmla="*/ 7241014 w 8130198"/>
              <a:gd name="connsiteY1" fmla="*/ 0 h 6857999"/>
              <a:gd name="connsiteX2" fmla="*/ 8130198 w 8130198"/>
              <a:gd name="connsiteY2" fmla="*/ 0 h 6857999"/>
              <a:gd name="connsiteX3" fmla="*/ 8130198 w 8130198"/>
              <a:gd name="connsiteY3" fmla="*/ 6857999 h 6857999"/>
              <a:gd name="connsiteX4" fmla="*/ 0 w 8130198"/>
              <a:gd name="connsiteY4" fmla="*/ 6857999 h 6857999"/>
              <a:gd name="connsiteX5" fmla="*/ 0 w 8130198"/>
              <a:gd name="connsiteY5" fmla="*/ 637536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30198" h="6857999">
                <a:moveTo>
                  <a:pt x="0" y="0"/>
                </a:moveTo>
                <a:lnTo>
                  <a:pt x="7241014" y="0"/>
                </a:lnTo>
                <a:lnTo>
                  <a:pt x="8130198" y="0"/>
                </a:lnTo>
                <a:lnTo>
                  <a:pt x="8130198" y="6857999"/>
                </a:lnTo>
                <a:lnTo>
                  <a:pt x="0" y="6857999"/>
                </a:lnTo>
                <a:lnTo>
                  <a:pt x="0" y="6375361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2792" y="1213758"/>
            <a:ext cx="6093596" cy="4430485"/>
          </a:xfrm>
        </p:spPr>
        <p:txBody>
          <a:bodyPr anchor="ctr">
            <a:normAutofit/>
          </a:bodyPr>
          <a:lstStyle/>
          <a:p>
            <a:r>
              <a:rPr lang="fr-CA" sz="6600" cap="small" dirty="0"/>
              <a:t>Procédures Intervention</a:t>
            </a:r>
            <a:br>
              <a:rPr lang="fr-CA" sz="6600" cap="small" dirty="0"/>
            </a:br>
            <a:r>
              <a:rPr lang="fr-CA" sz="6600" cap="small" dirty="0"/>
              <a:t> en Situation d’Urgence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1328" y="1213758"/>
            <a:ext cx="3078739" cy="4430485"/>
          </a:xfrm>
        </p:spPr>
        <p:txBody>
          <a:bodyPr anchor="ctr">
            <a:normAutofit/>
          </a:bodyPr>
          <a:lstStyle/>
          <a:p>
            <a:pPr algn="l"/>
            <a:r>
              <a:rPr lang="fr-CA" sz="2000" cap="small" dirty="0">
                <a:solidFill>
                  <a:srgbClr val="FFFFFF"/>
                </a:solidFill>
              </a:rPr>
              <a:t>Clinique </a:t>
            </a:r>
            <a:r>
              <a:rPr lang="fr-CA" sz="2000" cap="small">
                <a:solidFill>
                  <a:srgbClr val="FFFFFF"/>
                </a:solidFill>
              </a:rPr>
              <a:t>médicale RIVERWALK</a:t>
            </a:r>
          </a:p>
          <a:p>
            <a:pPr algn="l"/>
            <a:endParaRPr lang="fr-CA" sz="2000" cap="smal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731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lum/>
          </a:blip>
          <a:srcRect/>
          <a:tile tx="0" ty="0" sx="100000" sy="100000" flip="x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cap="small" dirty="0"/>
              <a:t>Membres de l’équipe Code Bleu</a:t>
            </a:r>
          </a:p>
        </p:txBody>
      </p:sp>
      <p:graphicFrame>
        <p:nvGraphicFramePr>
          <p:cNvPr id="2" name="Espace réservé du contenu 1">
            <a:extLst>
              <a:ext uri="{FF2B5EF4-FFF2-40B4-BE49-F238E27FC236}">
                <a16:creationId xmlns:a16="http://schemas.microsoft.com/office/drawing/2014/main" id="{872BD4EB-C8D4-159A-DFC4-4CDFC88D8F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748654"/>
              </p:ext>
            </p:extLst>
          </p:nvPr>
        </p:nvGraphicFramePr>
        <p:xfrm>
          <a:off x="827424" y="1860331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468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cap="small" dirty="0"/>
              <a:t>Urgence</a:t>
            </a:r>
            <a:r>
              <a:rPr lang="fr-CA" cap="none" dirty="0"/>
              <a:t> </a:t>
            </a:r>
            <a:r>
              <a:rPr lang="fr-CA" cap="small" dirty="0"/>
              <a:t>CARDIO-PULMONAIRE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95400" y="1828800"/>
            <a:ext cx="9601200" cy="2590800"/>
          </a:xfrm>
        </p:spPr>
        <p:txBody>
          <a:bodyPr>
            <a:normAutofit/>
          </a:bodyPr>
          <a:lstStyle/>
          <a:p>
            <a:r>
              <a:rPr lang="fr-CA" cap="none" dirty="0"/>
              <a:t>Appeler à l’aide</a:t>
            </a:r>
          </a:p>
          <a:p>
            <a:pPr lvl="1">
              <a:buFont typeface="Trebuchet MS" panose="020B0603020202020204" pitchFamily="34" charset="0"/>
              <a:buChar char="−"/>
            </a:pPr>
            <a:r>
              <a:rPr lang="fr-CA" i="1" cap="none" dirty="0"/>
              <a:t>Utiliser le numéro d’urgence 911</a:t>
            </a:r>
          </a:p>
          <a:p>
            <a:pPr lvl="1">
              <a:buFont typeface="Trebuchet MS" panose="020B0603020202020204" pitchFamily="34" charset="0"/>
              <a:buChar char="−"/>
            </a:pPr>
            <a:r>
              <a:rPr lang="fr-CA" i="1" cap="none" dirty="0"/>
              <a:t>Fournir l’adresse complète avec numéro d’appartement et code au besoin </a:t>
            </a:r>
          </a:p>
          <a:p>
            <a:r>
              <a:rPr lang="fr-CA" cap="none" dirty="0"/>
              <a:t>Prêter assistance avec des soins de réanimation </a:t>
            </a:r>
          </a:p>
          <a:p>
            <a:pPr lvl="1">
              <a:buFont typeface="Trebuchet MS" panose="020B0603020202020204" pitchFamily="34" charset="0"/>
              <a:buChar char="−"/>
            </a:pPr>
            <a:r>
              <a:rPr lang="fr-CA" i="1" cap="none" dirty="0"/>
              <a:t>Travailleur de la santé présent ou premier à arriver </a:t>
            </a:r>
          </a:p>
          <a:p>
            <a:r>
              <a:rPr lang="fr-CA" cap="none" dirty="0"/>
              <a:t>Le personnel d’urgence traitant sera avisé immédiatement</a:t>
            </a:r>
            <a:r>
              <a:rPr lang="en-US" cap="none" dirty="0"/>
              <a:t> 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06163EFA-55DE-7863-F32C-6F81A3986B6B}"/>
              </a:ext>
            </a:extLst>
          </p:cNvPr>
          <p:cNvGrpSpPr/>
          <p:nvPr/>
        </p:nvGrpSpPr>
        <p:grpSpPr>
          <a:xfrm>
            <a:off x="1600200" y="4733027"/>
            <a:ext cx="8077200" cy="448573"/>
            <a:chOff x="1600200" y="4733027"/>
            <a:chExt cx="8077200" cy="448573"/>
          </a:xfrm>
        </p:grpSpPr>
        <p:sp>
          <p:nvSpPr>
            <p:cNvPr id="15" name="Snip Diagonal Corner Rectangle 4">
              <a:extLst>
                <a:ext uri="{FF2B5EF4-FFF2-40B4-BE49-F238E27FC236}">
                  <a16:creationId xmlns:a16="http://schemas.microsoft.com/office/drawing/2014/main" id="{9E63C998-566E-4EF4-BBF0-22BC9D5E8296}"/>
                </a:ext>
              </a:extLst>
            </p:cNvPr>
            <p:cNvSpPr/>
            <p:nvPr/>
          </p:nvSpPr>
          <p:spPr>
            <a:xfrm>
              <a:off x="1600200" y="4733027"/>
              <a:ext cx="2286000" cy="448573"/>
            </a:xfrm>
            <a:prstGeom prst="snip2DiagRect">
              <a:avLst>
                <a:gd name="adj1" fmla="val 35146"/>
                <a:gd name="adj2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A" dirty="0"/>
                <a:t>Appel</a:t>
              </a:r>
            </a:p>
          </p:txBody>
        </p:sp>
        <p:sp>
          <p:nvSpPr>
            <p:cNvPr id="2" name="Snip Diagonal Corner Rectangle 4">
              <a:extLst>
                <a:ext uri="{FF2B5EF4-FFF2-40B4-BE49-F238E27FC236}">
                  <a16:creationId xmlns:a16="http://schemas.microsoft.com/office/drawing/2014/main" id="{72D4B88C-12E4-135F-B792-9BFD8FA66CCF}"/>
                </a:ext>
              </a:extLst>
            </p:cNvPr>
            <p:cNvSpPr/>
            <p:nvPr/>
          </p:nvSpPr>
          <p:spPr>
            <a:xfrm>
              <a:off x="4495800" y="4733027"/>
              <a:ext cx="2286000" cy="448573"/>
            </a:xfrm>
            <a:prstGeom prst="snip2DiagRect">
              <a:avLst>
                <a:gd name="adj1" fmla="val 35146"/>
                <a:gd name="adj2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A" dirty="0"/>
                <a:t>Kit respiratoire</a:t>
              </a:r>
            </a:p>
          </p:txBody>
        </p:sp>
        <p:sp>
          <p:nvSpPr>
            <p:cNvPr id="3" name="Snip Diagonal Corner Rectangle 4">
              <a:extLst>
                <a:ext uri="{FF2B5EF4-FFF2-40B4-BE49-F238E27FC236}">
                  <a16:creationId xmlns:a16="http://schemas.microsoft.com/office/drawing/2014/main" id="{A9F7F56C-DF1F-D88B-4A9D-98A59D3F3423}"/>
                </a:ext>
              </a:extLst>
            </p:cNvPr>
            <p:cNvSpPr/>
            <p:nvPr/>
          </p:nvSpPr>
          <p:spPr>
            <a:xfrm>
              <a:off x="7391400" y="4733027"/>
              <a:ext cx="2286000" cy="448573"/>
            </a:xfrm>
            <a:prstGeom prst="snip2DiagRect">
              <a:avLst>
                <a:gd name="adj1" fmla="val 35146"/>
                <a:gd name="adj2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A" dirty="0"/>
                <a:t>Chariot d’urgence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7033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1686412"/>
          </a:xfrm>
        </p:spPr>
        <p:txBody>
          <a:bodyPr>
            <a:normAutofit/>
          </a:bodyPr>
          <a:lstStyle/>
          <a:p>
            <a:r>
              <a:rPr lang="fr-CA" sz="4400" cap="small" noProof="0" dirty="0"/>
              <a:t>Procédures générales de soins </a:t>
            </a:r>
            <a:br>
              <a:rPr lang="fr-CA" sz="4400" cap="small" noProof="0" dirty="0"/>
            </a:br>
            <a:r>
              <a:rPr lang="fr-CA" sz="4400" cap="small" noProof="0" dirty="0"/>
              <a:t>en cas d’empoisonnement</a:t>
            </a:r>
            <a:endParaRPr lang="fr-CA" sz="4400" b="1" cap="smal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903" y="1828800"/>
            <a:ext cx="10554574" cy="3636511"/>
          </a:xfrm>
        </p:spPr>
        <p:txBody>
          <a:bodyPr/>
          <a:lstStyle/>
          <a:p>
            <a:r>
              <a:rPr lang="fr-CA" cap="none" dirty="0"/>
              <a:t>Vérifiez le niveau de conscience, la respiration et la fréquence cardiaque de la personne</a:t>
            </a:r>
          </a:p>
          <a:p>
            <a:r>
              <a:rPr lang="fr-CA" cap="none" dirty="0"/>
              <a:t>Appliquez les soins en cas de pronostic vital engagé</a:t>
            </a:r>
          </a:p>
          <a:p>
            <a:r>
              <a:rPr lang="fr-CA" cap="none" dirty="0"/>
              <a:t>Si la personne est consciente, recueillez le maximum d’information sur les circonstances</a:t>
            </a:r>
          </a:p>
          <a:p>
            <a:r>
              <a:rPr lang="fr-CA" cap="none" dirty="0"/>
              <a:t>Renseignez-vous sur tous les contenants ouverts</a:t>
            </a:r>
          </a:p>
          <a:p>
            <a:r>
              <a:rPr lang="fr-CA" cap="none" dirty="0"/>
              <a:t>Suivez les protocoles antipoison de l’hôpital</a:t>
            </a:r>
          </a:p>
        </p:txBody>
      </p:sp>
    </p:spTree>
    <p:extLst>
      <p:ext uri="{BB962C8B-B14F-4D97-AF65-F5344CB8AC3E}">
        <p14:creationId xmlns:p14="http://schemas.microsoft.com/office/powerpoint/2010/main" val="1970251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366728-E04C-2502-7A6A-596CAFC2E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685800"/>
            <a:ext cx="10571998" cy="970450"/>
          </a:xfrm>
        </p:spPr>
        <p:txBody>
          <a:bodyPr>
            <a:normAutofit fontScale="90000"/>
          </a:bodyPr>
          <a:lstStyle/>
          <a:p>
            <a:r>
              <a:rPr lang="fr-CA" cap="small" dirty="0"/>
              <a:t>Soins d’urgence pour les morsures et les piqûres d’animaux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02636C-83AC-F853-8951-10A914D53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6912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and événement">
  <a:themeElements>
    <a:clrScheme name="Grand événem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and événem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880</TotalTime>
  <Words>143</Words>
  <Application>Microsoft Office PowerPoint</Application>
  <PresentationFormat>Grand écran</PresentationFormat>
  <Paragraphs>26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Trebuchet MS</vt:lpstr>
      <vt:lpstr>Grand événement</vt:lpstr>
      <vt:lpstr>Procédures Intervention  en Situation d’Urgence</vt:lpstr>
      <vt:lpstr>Membres de l’équipe Code Bleu</vt:lpstr>
      <vt:lpstr>Urgence CARDIO-PULMONAIRE</vt:lpstr>
      <vt:lpstr>Procédures générales de soins  en cas d’empoisonnement</vt:lpstr>
      <vt:lpstr>Soins d’urgence pour les morsures et les piqûres d’animaux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Votre Nom</dc:creator>
  <cp:lastModifiedBy>Votre Nom</cp:lastModifiedBy>
  <cp:revision>66</cp:revision>
  <dcterms:created xsi:type="dcterms:W3CDTF">2010-09-08T19:50:02Z</dcterms:created>
  <dcterms:modified xsi:type="dcterms:W3CDTF">2025-03-30T20:53:36Z</dcterms:modified>
</cp:coreProperties>
</file>