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FF9900"/>
    <a:srgbClr val="99CCFF"/>
    <a:srgbClr val="FFFF99"/>
    <a:srgbClr val="FFFF66"/>
    <a:srgbClr val="FFCCCC"/>
    <a:srgbClr val="99FF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286070534842007E-2"/>
          <c:y val="3.4948537840235397E-2"/>
          <c:w val="0.79786387213677479"/>
          <c:h val="0.7987924867398192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Trim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rgbClr val="FF9900"/>
              </a:solidFill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Est</c:v>
                </c:pt>
                <c:pt idx="1">
                  <c:v>Ouest</c:v>
                </c:pt>
                <c:pt idx="2">
                  <c:v>Nord</c:v>
                </c:pt>
                <c:pt idx="3">
                  <c:v>Sud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39.4</c:v>
                </c:pt>
                <c:pt idx="1">
                  <c:v>16.8</c:v>
                </c:pt>
                <c:pt idx="2">
                  <c:v>68.099999999999994</c:v>
                </c:pt>
                <c:pt idx="3">
                  <c:v>31.5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A2-4D2C-BC05-8EA9CC0497C2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Trim 2</c:v>
                </c:pt>
              </c:strCache>
            </c:strRef>
          </c:tx>
          <c:spPr>
            <a:solidFill>
              <a:srgbClr val="FFFF99"/>
            </a:solidFill>
            <a:ln>
              <a:solidFill>
                <a:srgbClr val="FF9900"/>
              </a:solidFill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Est</c:v>
                </c:pt>
                <c:pt idx="1">
                  <c:v>Ouest</c:v>
                </c:pt>
                <c:pt idx="2">
                  <c:v>Nord</c:v>
                </c:pt>
                <c:pt idx="3">
                  <c:v>Sud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27.4</c:v>
                </c:pt>
                <c:pt idx="1">
                  <c:v>38.6</c:v>
                </c:pt>
                <c:pt idx="2">
                  <c:v>30.1</c:v>
                </c:pt>
                <c:pt idx="3">
                  <c:v>46.8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A2-4D2C-BC05-8EA9CC0497C2}"/>
            </c:ext>
          </c:extLst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Trim 3</c:v>
                </c:pt>
              </c:strCache>
            </c:strRef>
          </c:tx>
          <c:spPr>
            <a:solidFill>
              <a:srgbClr val="99FF99"/>
            </a:solidFill>
            <a:ln>
              <a:solidFill>
                <a:srgbClr val="6699FF"/>
              </a:solidFill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Est</c:v>
                </c:pt>
                <c:pt idx="1">
                  <c:v>Ouest</c:v>
                </c:pt>
                <c:pt idx="2">
                  <c:v>Nord</c:v>
                </c:pt>
                <c:pt idx="3">
                  <c:v>Sud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52.4</c:v>
                </c:pt>
                <c:pt idx="1">
                  <c:v>10.8</c:v>
                </c:pt>
                <c:pt idx="2">
                  <c:v>45</c:v>
                </c:pt>
                <c:pt idx="3">
                  <c:v>19.5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A2-4D2C-BC05-8EA9CC0497C2}"/>
            </c:ext>
          </c:extLst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Trim 4</c:v>
                </c:pt>
              </c:strCache>
            </c:strRef>
          </c:tx>
          <c:spPr>
            <a:solidFill>
              <a:srgbClr val="FFCCCC"/>
            </a:solidFill>
            <a:ln w="6350">
              <a:solidFill>
                <a:srgbClr val="99CCFF"/>
              </a:solidFill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Est</c:v>
                </c:pt>
                <c:pt idx="1">
                  <c:v>Ouest</c:v>
                </c:pt>
                <c:pt idx="2">
                  <c:v>Nord</c:v>
                </c:pt>
                <c:pt idx="3">
                  <c:v>Sud</c:v>
                </c:pt>
              </c:strCache>
            </c:strRef>
          </c:cat>
          <c:val>
            <c:numRef>
              <c:f>Feuil1!$E$2:$E$5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31.6</c:v>
                </c:pt>
                <c:pt idx="2">
                  <c:v>37.6</c:v>
                </c:pt>
                <c:pt idx="3">
                  <c:v>10.5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A2-4D2C-BC05-8EA9CC0497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623095184"/>
        <c:axId val="2001926144"/>
      </c:barChart>
      <c:catAx>
        <c:axId val="1623095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01926144"/>
        <c:crosses val="autoZero"/>
        <c:auto val="1"/>
        <c:lblAlgn val="ctr"/>
        <c:lblOffset val="100"/>
        <c:noMultiLvlLbl val="0"/>
      </c:catAx>
      <c:valAx>
        <c:axId val="2001926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23095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17E-4E3D-862C-B703A1809DB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17E-4E3D-862C-B703A1809DB7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17E-4E3D-862C-B703A1809DB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17E-4E3D-862C-B703A1809DB7}"/>
              </c:ext>
            </c:extLst>
          </c:dPt>
          <c:cat>
            <c:strRef>
              <c:f>Feuil1!$A$2:$A$5</c:f>
              <c:strCache>
                <c:ptCount val="4"/>
                <c:pt idx="0">
                  <c:v>1er trim.</c:v>
                </c:pt>
                <c:pt idx="1">
                  <c:v>2e trim.</c:v>
                </c:pt>
                <c:pt idx="2">
                  <c:v>3e trim.</c:v>
                </c:pt>
                <c:pt idx="3">
                  <c:v>4e trim.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12.8</c:v>
                </c:pt>
                <c:pt idx="1">
                  <c:v>4.7</c:v>
                </c:pt>
                <c:pt idx="2">
                  <c:v>3.9</c:v>
                </c:pt>
                <c:pt idx="3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E7-401F-AB5D-312FCA278D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66864-F34B-4B00-A615-A7B6A29A5338}" type="datetimeFigureOut">
              <a:rPr lang="fr-CA" smtClean="0"/>
              <a:t>01/05/25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34C47-504B-4524-AE6B-172E6E9730C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8634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ED8C-8B9B-42E3-B293-DFD4331C7ACA}" type="datetime1">
              <a:rPr lang="fr-CA" smtClean="0"/>
              <a:t>01/05/25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81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8F197-86FE-41E3-8048-B625D7AFB754}" type="datetime1">
              <a:rPr lang="fr-CA" smtClean="0"/>
              <a:t>01/05/25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15022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6F2B-0F5C-4024-AA6F-2436390D685D}" type="datetime1">
              <a:rPr lang="fr-CA" smtClean="0"/>
              <a:t>01/05/25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9791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3902-E076-460F-91F9-205978B577F5}" type="datetime1">
              <a:rPr lang="fr-CA" smtClean="0"/>
              <a:t>01/05/25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33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74AAD-76F9-4B8A-AE61-2C0EEF922ACB}" type="datetime1">
              <a:rPr lang="fr-CA" smtClean="0"/>
              <a:t>01/05/25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86512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0FB24-40F8-4F4B-8440-A5DD7F3C3D75}" type="datetime1">
              <a:rPr lang="fr-CA" smtClean="0"/>
              <a:t>01/05/25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934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904D-CD07-4137-9BD3-5DCD3282F6B4}" type="datetime1">
              <a:rPr lang="fr-CA" smtClean="0"/>
              <a:t>01/05/25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975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3C609-5F56-4967-A4E0-D67D2D7EDA2E}" type="datetime1">
              <a:rPr lang="fr-CA" smtClean="0"/>
              <a:t>01/05/25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77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6BE1-1831-4AE5-898D-64475B6493E1}" type="datetime1">
              <a:rPr lang="fr-CA" smtClean="0"/>
              <a:t>01/05/25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163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6C47B-2D65-48EF-85FB-0D75148C06B0}" type="datetime1">
              <a:rPr lang="fr-CA" smtClean="0"/>
              <a:t>01/05/25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7566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55BF-A626-4F4D-8EBF-8F30D138CABC}" type="datetime1">
              <a:rPr lang="fr-CA" smtClean="0"/>
              <a:t>01/05/25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75410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56E8B6A-2823-471D-B0DE-047AAD260863}" type="datetime1">
              <a:rPr lang="fr-CA" smtClean="0"/>
              <a:t>01/05/25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A950-9860-4219-9F73-7805665EF0B1}" type="slidenum">
              <a:rPr lang="fr-CA" smtClean="0"/>
              <a:t>‹N°›</a:t>
            </a:fld>
            <a:endParaRPr lang="fr-CA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410851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A9074EF-75C6-40E4-B8AE-48DDDC359D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55200" y="0"/>
            <a:ext cx="19368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83018C7-4970-4022-A967-85B66E74F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C38C329-05C1-44E0-942C-D7A60A7F2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02552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934A538-CE07-40BF-AD56-E6FCED8D5B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1808" y="2906706"/>
            <a:ext cx="7000990" cy="3515034"/>
          </a:xfrm>
        </p:spPr>
        <p:txBody>
          <a:bodyPr>
            <a:normAutofit/>
          </a:bodyPr>
          <a:lstStyle/>
          <a:p>
            <a:r>
              <a:rPr lang="fr-CA" sz="7200"/>
              <a:t>Éditions </a:t>
            </a:r>
            <a:br>
              <a:rPr lang="fr-CA" sz="7200"/>
            </a:br>
            <a:r>
              <a:rPr lang="fr-CA" sz="7200"/>
              <a:t>Alpines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B05343E-7E52-49BE-A5A1-22FCD7123D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72274" y="808056"/>
            <a:ext cx="6840524" cy="2098652"/>
          </a:xfrm>
        </p:spPr>
        <p:txBody>
          <a:bodyPr anchor="t">
            <a:normAutofit/>
          </a:bodyPr>
          <a:lstStyle/>
          <a:p>
            <a:r>
              <a:rPr lang="fr-CA" sz="3200"/>
              <a:t>Rapport annuel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98F3A3-687B-4002-93F2-58E8590DC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D6AEB9-1237-4E97-8223-1E853356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8407" y="164592"/>
            <a:ext cx="636727" cy="32285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E1EA950-9860-4219-9F73-7805665EF0B1}" type="slidenum">
              <a:rPr lang="fr-CA" sz="1500" smtClean="0"/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fr-CA" sz="15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8DDCB6-CB7F-4357-B284-774DFD05F7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335" y="2316631"/>
            <a:ext cx="849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2000" dirty="0"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55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CC6B09-5389-4D30-AEE6-983545B48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Résultats Livres - National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0A50E1-A0A8-4346-897A-26CAC57F3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2</a:t>
            </a:fld>
            <a:endParaRPr lang="fr-CA"/>
          </a:p>
        </p:txBody>
      </p:sp>
      <p:graphicFrame>
        <p:nvGraphicFramePr>
          <p:cNvPr id="9" name="Espace réservé du contenu 5">
            <a:extLst>
              <a:ext uri="{FF2B5EF4-FFF2-40B4-BE49-F238E27FC236}">
                <a16:creationId xmlns:a16="http://schemas.microsoft.com/office/drawing/2014/main" id="{AD0ECFA6-9886-42EA-AF66-B60BB9ADF1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498983"/>
              </p:ext>
            </p:extLst>
          </p:nvPr>
        </p:nvGraphicFramePr>
        <p:xfrm>
          <a:off x="2773599" y="2052116"/>
          <a:ext cx="9029195" cy="3997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7380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9EF41F-2B0E-4CD8-9070-4D4C39057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Ventes internationales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E80B1BA-E67E-404F-AF8D-3D8C92A8D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5935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A59251-8A52-4905-88D7-8A0DF7E4B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Division 1</a:t>
            </a: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4D72212C-9043-4339-915B-E4CE772B98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442661"/>
              </p:ext>
            </p:extLst>
          </p:nvPr>
        </p:nvGraphicFramePr>
        <p:xfrm>
          <a:off x="2773363" y="2052638"/>
          <a:ext cx="7796212" cy="3997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EBF689-47EA-4A24-BDDD-D6BD856C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03979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AAB241-AE38-4716-AE27-7BBB65EA2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Production par trimestre</a:t>
            </a:r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290AF7F3-6FBD-4F30-8C10-93428F2B2C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763848"/>
              </p:ext>
            </p:extLst>
          </p:nvPr>
        </p:nvGraphicFramePr>
        <p:xfrm>
          <a:off x="2773363" y="2052638"/>
          <a:ext cx="7796212" cy="3997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0443">
                  <a:extLst>
                    <a:ext uri="{9D8B030D-6E8A-4147-A177-3AD203B41FA5}">
                      <a16:colId xmlns:a16="http://schemas.microsoft.com/office/drawing/2014/main" val="3644208072"/>
                    </a:ext>
                  </a:extLst>
                </a:gridCol>
                <a:gridCol w="3095897">
                  <a:extLst>
                    <a:ext uri="{9D8B030D-6E8A-4147-A177-3AD203B41FA5}">
                      <a16:colId xmlns:a16="http://schemas.microsoft.com/office/drawing/2014/main" val="1680146101"/>
                    </a:ext>
                  </a:extLst>
                </a:gridCol>
                <a:gridCol w="3149871">
                  <a:extLst>
                    <a:ext uri="{9D8B030D-6E8A-4147-A177-3AD203B41FA5}">
                      <a16:colId xmlns:a16="http://schemas.microsoft.com/office/drawing/2014/main" val="23757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Trimestre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Ventes directes – 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Autres ventes en ligne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002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140 203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189 477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1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127 504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194 820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60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3A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129 093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172 956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524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139 459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159 630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5961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536 259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716 883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987418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B1AFFB8-7B49-441E-8738-FE9BFBDE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A950-9860-4219-9F73-7805665EF0B1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83243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199</TotalTime>
  <Words>55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MS Shell Dlg 2</vt:lpstr>
      <vt:lpstr>Wingdings</vt:lpstr>
      <vt:lpstr>Wingdings 3</vt:lpstr>
      <vt:lpstr>Madison</vt:lpstr>
      <vt:lpstr>Éditions  Alpines</vt:lpstr>
      <vt:lpstr>Résultats Livres - National</vt:lpstr>
      <vt:lpstr>Ventes internationales</vt:lpstr>
      <vt:lpstr>Division 1</vt:lpstr>
      <vt:lpstr>Production par trimestre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Votre Nom</dc:creator>
  <cp:lastModifiedBy>Votre Nom</cp:lastModifiedBy>
  <cp:revision>18</cp:revision>
  <dcterms:created xsi:type="dcterms:W3CDTF">2020-03-15T16:08:13Z</dcterms:created>
  <dcterms:modified xsi:type="dcterms:W3CDTF">2025-05-02T00:42:01Z</dcterms:modified>
</cp:coreProperties>
</file>