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1"/>
  </p:sldMasterIdLst>
  <p:notesMasterIdLst>
    <p:notesMasterId r:id="rId9"/>
  </p:notesMasterIdLst>
  <p:sldIdLst>
    <p:sldId id="257" r:id="rId2"/>
    <p:sldId id="258" r:id="rId3"/>
    <p:sldId id="260" r:id="rId4"/>
    <p:sldId id="268" r:id="rId5"/>
    <p:sldId id="270" r:id="rId6"/>
    <p:sldId id="271" r:id="rId7"/>
    <p:sldId id="26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B9631B5-78F2-41C9-869B-9F39066F8104}" styleName="Style moyen 3 - Accentuation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1" autoAdjust="0"/>
    <p:restoredTop sz="94660"/>
  </p:normalViewPr>
  <p:slideViewPr>
    <p:cSldViewPr snapToGrid="0">
      <p:cViewPr varScale="1">
        <p:scale>
          <a:sx n="72" d="100"/>
          <a:sy n="72" d="100"/>
        </p:scale>
        <p:origin x="906" y="294"/>
      </p:cViewPr>
      <p:guideLst/>
    </p:cSldViewPr>
  </p:slideViewPr>
  <p:notesTextViewPr>
    <p:cViewPr>
      <p:scale>
        <a:sx n="1" d="1"/>
        <a:sy n="1" d="1"/>
      </p:scale>
      <p:origin x="0" y="0"/>
    </p:cViewPr>
  </p:notesTextViewPr>
  <p:sorterViewPr>
    <p:cViewPr varScale="1">
      <p:scale>
        <a:sx n="1" d="1"/>
        <a:sy n="1" d="1"/>
      </p:scale>
      <p:origin x="0" y="-10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1D39DC-5250-4C10-BF36-F26433DD0E08}" type="doc">
      <dgm:prSet loTypeId="urn:microsoft.com/office/officeart/2005/8/layout/vList2" loCatId="list" qsTypeId="urn:microsoft.com/office/officeart/2005/8/quickstyle/3d1" qsCatId="3D" csTypeId="urn:microsoft.com/office/officeart/2005/8/colors/colorful2" csCatId="colorful" phldr="1"/>
      <dgm:spPr/>
      <dgm:t>
        <a:bodyPr/>
        <a:lstStyle/>
        <a:p>
          <a:endParaRPr lang="fr-CA"/>
        </a:p>
      </dgm:t>
    </dgm:pt>
    <dgm:pt modelId="{D156731A-D5D1-4913-A832-EC10CED81937}">
      <dgm:prSet/>
      <dgm:spPr/>
      <dgm:t>
        <a:bodyPr/>
        <a:lstStyle/>
        <a:p>
          <a:pPr algn="ctr"/>
          <a:r>
            <a:rPr lang="fr-CA" dirty="0"/>
            <a:t>Médecin </a:t>
          </a:r>
          <a:br>
            <a:rPr lang="fr-CA" dirty="0"/>
          </a:br>
          <a:r>
            <a:rPr lang="fr-CA" dirty="0"/>
            <a:t>traitant</a:t>
          </a:r>
        </a:p>
      </dgm:t>
    </dgm:pt>
    <dgm:pt modelId="{6DB11203-1336-4D52-BC66-20FD22DAE2A7}" type="parTrans" cxnId="{5EDA9274-4EB6-42A7-B826-F737536515A0}">
      <dgm:prSet/>
      <dgm:spPr/>
      <dgm:t>
        <a:bodyPr/>
        <a:lstStyle/>
        <a:p>
          <a:endParaRPr lang="fr-CA"/>
        </a:p>
      </dgm:t>
    </dgm:pt>
    <dgm:pt modelId="{F9E0C811-85EE-49E2-9EDF-BF7C7D48ECD2}" type="sibTrans" cxnId="{5EDA9274-4EB6-42A7-B826-F737536515A0}">
      <dgm:prSet/>
      <dgm:spPr/>
      <dgm:t>
        <a:bodyPr/>
        <a:lstStyle/>
        <a:p>
          <a:endParaRPr lang="fr-CA"/>
        </a:p>
      </dgm:t>
    </dgm:pt>
    <dgm:pt modelId="{F62D1654-872A-4F62-90A8-FB6EE4220105}">
      <dgm:prSet/>
      <dgm:spPr/>
      <dgm:t>
        <a:bodyPr/>
        <a:lstStyle/>
        <a:p>
          <a:pPr algn="ctr"/>
          <a:r>
            <a:rPr lang="fr-CA" dirty="0"/>
            <a:t>Infirmière </a:t>
          </a:r>
          <a:br>
            <a:rPr lang="fr-CA" dirty="0"/>
          </a:br>
          <a:r>
            <a:rPr lang="fr-CA" dirty="0"/>
            <a:t>chef</a:t>
          </a:r>
        </a:p>
      </dgm:t>
    </dgm:pt>
    <dgm:pt modelId="{7963A788-A464-4228-BF66-EA7FDB54C4E5}" type="parTrans" cxnId="{B3C50DDC-5EF6-4F97-98C2-A08050C5DC27}">
      <dgm:prSet/>
      <dgm:spPr/>
      <dgm:t>
        <a:bodyPr/>
        <a:lstStyle/>
        <a:p>
          <a:endParaRPr lang="fr-CA"/>
        </a:p>
      </dgm:t>
    </dgm:pt>
    <dgm:pt modelId="{264A6727-0242-481C-91AC-9C7C782C71E2}" type="sibTrans" cxnId="{B3C50DDC-5EF6-4F97-98C2-A08050C5DC27}">
      <dgm:prSet/>
      <dgm:spPr/>
      <dgm:t>
        <a:bodyPr/>
        <a:lstStyle/>
        <a:p>
          <a:endParaRPr lang="fr-CA"/>
        </a:p>
      </dgm:t>
    </dgm:pt>
    <dgm:pt modelId="{3D535F8F-5824-4A05-8B5B-A883E96B7B7D}">
      <dgm:prSet/>
      <dgm:spPr/>
      <dgm:t>
        <a:bodyPr/>
        <a:lstStyle/>
        <a:p>
          <a:pPr algn="ctr"/>
          <a:r>
            <a:rPr lang="fr-CA" dirty="0"/>
            <a:t>Résident en </a:t>
          </a:r>
          <a:br>
            <a:rPr lang="fr-CA" dirty="0"/>
          </a:br>
          <a:r>
            <a:rPr lang="fr-CA" dirty="0"/>
            <a:t>médecine</a:t>
          </a:r>
        </a:p>
      </dgm:t>
    </dgm:pt>
    <dgm:pt modelId="{E19502A7-530B-4461-AF37-EA69A7D38FF0}" type="parTrans" cxnId="{56EE60C6-D9FC-4B98-88C8-DC640B3047BB}">
      <dgm:prSet/>
      <dgm:spPr/>
      <dgm:t>
        <a:bodyPr/>
        <a:lstStyle/>
        <a:p>
          <a:endParaRPr lang="fr-CA"/>
        </a:p>
      </dgm:t>
    </dgm:pt>
    <dgm:pt modelId="{38E61CC4-D249-4704-9D08-8DA0B727E826}" type="sibTrans" cxnId="{56EE60C6-D9FC-4B98-88C8-DC640B3047BB}">
      <dgm:prSet/>
      <dgm:spPr/>
      <dgm:t>
        <a:bodyPr/>
        <a:lstStyle/>
        <a:p>
          <a:endParaRPr lang="fr-CA"/>
        </a:p>
      </dgm:t>
    </dgm:pt>
    <dgm:pt modelId="{8D0F4031-27BA-4729-8914-8189FAF672EB}">
      <dgm:prSet/>
      <dgm:spPr/>
      <dgm:t>
        <a:bodyPr/>
        <a:lstStyle/>
        <a:p>
          <a:pPr algn="ctr"/>
          <a:r>
            <a:rPr lang="fr-CA" dirty="0"/>
            <a:t>Stagiaire en </a:t>
          </a:r>
          <a:br>
            <a:rPr lang="fr-CA" dirty="0"/>
          </a:br>
          <a:r>
            <a:rPr lang="fr-CA" dirty="0"/>
            <a:t>médecine</a:t>
          </a:r>
        </a:p>
      </dgm:t>
    </dgm:pt>
    <dgm:pt modelId="{6D8FD28E-0E67-4DE6-976C-24616745CE8D}" type="parTrans" cxnId="{4A230AAF-13F4-4947-BDF1-6B9230F36004}">
      <dgm:prSet/>
      <dgm:spPr/>
      <dgm:t>
        <a:bodyPr/>
        <a:lstStyle/>
        <a:p>
          <a:endParaRPr lang="fr-CA"/>
        </a:p>
      </dgm:t>
    </dgm:pt>
    <dgm:pt modelId="{B7F65553-2AF6-4A58-A78A-35D2D5D848E1}" type="sibTrans" cxnId="{4A230AAF-13F4-4947-BDF1-6B9230F36004}">
      <dgm:prSet/>
      <dgm:spPr/>
      <dgm:t>
        <a:bodyPr/>
        <a:lstStyle/>
        <a:p>
          <a:endParaRPr lang="fr-CA"/>
        </a:p>
      </dgm:t>
    </dgm:pt>
    <dgm:pt modelId="{5B81E38B-87B2-4632-B94B-30B505B30CB5}">
      <dgm:prSet/>
      <dgm:spPr/>
      <dgm:t>
        <a:bodyPr/>
        <a:lstStyle/>
        <a:p>
          <a:pPr algn="ctr"/>
          <a:r>
            <a:rPr lang="fr-CA" dirty="0"/>
            <a:t>Technicien </a:t>
          </a:r>
          <a:br>
            <a:rPr lang="fr-CA" dirty="0"/>
          </a:br>
          <a:r>
            <a:rPr lang="fr-CA" dirty="0"/>
            <a:t>ECG</a:t>
          </a:r>
        </a:p>
      </dgm:t>
    </dgm:pt>
    <dgm:pt modelId="{290C3897-896A-404B-BC25-26CC165405BE}" type="parTrans" cxnId="{5A4ACF24-4B96-4B1C-B682-805DE12D4E55}">
      <dgm:prSet/>
      <dgm:spPr/>
      <dgm:t>
        <a:bodyPr/>
        <a:lstStyle/>
        <a:p>
          <a:endParaRPr lang="fr-CA"/>
        </a:p>
      </dgm:t>
    </dgm:pt>
    <dgm:pt modelId="{E80F3F60-BA83-414C-A046-39CA486147C8}" type="sibTrans" cxnId="{5A4ACF24-4B96-4B1C-B682-805DE12D4E55}">
      <dgm:prSet/>
      <dgm:spPr/>
      <dgm:t>
        <a:bodyPr/>
        <a:lstStyle/>
        <a:p>
          <a:endParaRPr lang="fr-CA"/>
        </a:p>
      </dgm:t>
    </dgm:pt>
    <dgm:pt modelId="{8B3E22FE-C8AB-4190-821B-07C0D41936A0}">
      <dgm:prSet/>
      <dgm:spPr/>
      <dgm:t>
        <a:bodyPr/>
        <a:lstStyle/>
        <a:p>
          <a:pPr algn="ctr"/>
          <a:r>
            <a:rPr lang="fr-CA" dirty="0"/>
            <a:t>Soins </a:t>
          </a:r>
          <a:br>
            <a:rPr lang="fr-CA" dirty="0"/>
          </a:br>
          <a:r>
            <a:rPr lang="fr-CA" dirty="0"/>
            <a:t>respiratoires</a:t>
          </a:r>
        </a:p>
      </dgm:t>
    </dgm:pt>
    <dgm:pt modelId="{11385316-659D-4990-8777-5B9882AB11D6}" type="parTrans" cxnId="{749C91BB-DF16-4B60-BBF7-BF3EA13DA626}">
      <dgm:prSet/>
      <dgm:spPr/>
      <dgm:t>
        <a:bodyPr/>
        <a:lstStyle/>
        <a:p>
          <a:endParaRPr lang="fr-CA"/>
        </a:p>
      </dgm:t>
    </dgm:pt>
    <dgm:pt modelId="{C886E723-96FC-4247-BD59-F86688FADF6A}" type="sibTrans" cxnId="{749C91BB-DF16-4B60-BBF7-BF3EA13DA626}">
      <dgm:prSet/>
      <dgm:spPr/>
      <dgm:t>
        <a:bodyPr/>
        <a:lstStyle/>
        <a:p>
          <a:endParaRPr lang="fr-CA"/>
        </a:p>
      </dgm:t>
    </dgm:pt>
    <dgm:pt modelId="{2D398C4E-6BE4-4A1A-A850-512B7F3E3CFA}" type="pres">
      <dgm:prSet presAssocID="{F81D39DC-5250-4C10-BF36-F26433DD0E08}" presName="linear" presStyleCnt="0">
        <dgm:presLayoutVars>
          <dgm:animLvl val="lvl"/>
          <dgm:resizeHandles val="exact"/>
        </dgm:presLayoutVars>
      </dgm:prSet>
      <dgm:spPr/>
    </dgm:pt>
    <dgm:pt modelId="{1AB43DA2-EBFA-4178-88C3-3C3FC49223A1}" type="pres">
      <dgm:prSet presAssocID="{D156731A-D5D1-4913-A832-EC10CED81937}" presName="parentText" presStyleLbl="node1" presStyleIdx="0" presStyleCnt="6" custScaleX="100000">
        <dgm:presLayoutVars>
          <dgm:chMax val="0"/>
          <dgm:bulletEnabled val="1"/>
        </dgm:presLayoutVars>
      </dgm:prSet>
      <dgm:spPr/>
    </dgm:pt>
    <dgm:pt modelId="{09B6B1D7-2207-47EA-8B5E-F7EE2623FA16}" type="pres">
      <dgm:prSet presAssocID="{F9E0C811-85EE-49E2-9EDF-BF7C7D48ECD2}" presName="spacer" presStyleCnt="0"/>
      <dgm:spPr/>
    </dgm:pt>
    <dgm:pt modelId="{3175F231-7E61-4A61-9DB3-B73A2CE9E507}" type="pres">
      <dgm:prSet presAssocID="{F62D1654-872A-4F62-90A8-FB6EE4220105}" presName="parentText" presStyleLbl="node1" presStyleIdx="1" presStyleCnt="6">
        <dgm:presLayoutVars>
          <dgm:chMax val="0"/>
          <dgm:bulletEnabled val="1"/>
        </dgm:presLayoutVars>
      </dgm:prSet>
      <dgm:spPr/>
    </dgm:pt>
    <dgm:pt modelId="{4E522DE7-C3D1-4B85-93C3-2908148A027A}" type="pres">
      <dgm:prSet presAssocID="{264A6727-0242-481C-91AC-9C7C782C71E2}" presName="spacer" presStyleCnt="0"/>
      <dgm:spPr/>
    </dgm:pt>
    <dgm:pt modelId="{7F0DD762-A461-498A-AF09-09AF3E45F974}" type="pres">
      <dgm:prSet presAssocID="{3D535F8F-5824-4A05-8B5B-A883E96B7B7D}" presName="parentText" presStyleLbl="node1" presStyleIdx="2" presStyleCnt="6">
        <dgm:presLayoutVars>
          <dgm:chMax val="0"/>
          <dgm:bulletEnabled val="1"/>
        </dgm:presLayoutVars>
      </dgm:prSet>
      <dgm:spPr/>
    </dgm:pt>
    <dgm:pt modelId="{41C299CA-12DE-4EA4-8AE0-1C1A3C4293D8}" type="pres">
      <dgm:prSet presAssocID="{38E61CC4-D249-4704-9D08-8DA0B727E826}" presName="spacer" presStyleCnt="0"/>
      <dgm:spPr/>
    </dgm:pt>
    <dgm:pt modelId="{8BF6D4F1-1EED-4BA9-AD9F-08A1E0D2F6DC}" type="pres">
      <dgm:prSet presAssocID="{8D0F4031-27BA-4729-8914-8189FAF672EB}" presName="parentText" presStyleLbl="node1" presStyleIdx="3" presStyleCnt="6">
        <dgm:presLayoutVars>
          <dgm:chMax val="0"/>
          <dgm:bulletEnabled val="1"/>
        </dgm:presLayoutVars>
      </dgm:prSet>
      <dgm:spPr/>
    </dgm:pt>
    <dgm:pt modelId="{AAE47154-4CEF-4779-8AAD-4ADDAA26ED59}" type="pres">
      <dgm:prSet presAssocID="{B7F65553-2AF6-4A58-A78A-35D2D5D848E1}" presName="spacer" presStyleCnt="0"/>
      <dgm:spPr/>
    </dgm:pt>
    <dgm:pt modelId="{18132158-03CD-4073-822F-B34532268333}" type="pres">
      <dgm:prSet presAssocID="{5B81E38B-87B2-4632-B94B-30B505B30CB5}" presName="parentText" presStyleLbl="node1" presStyleIdx="4" presStyleCnt="6">
        <dgm:presLayoutVars>
          <dgm:chMax val="0"/>
          <dgm:bulletEnabled val="1"/>
        </dgm:presLayoutVars>
      </dgm:prSet>
      <dgm:spPr/>
    </dgm:pt>
    <dgm:pt modelId="{A22AD304-63BA-474C-93DE-AF7185D1442D}" type="pres">
      <dgm:prSet presAssocID="{E80F3F60-BA83-414C-A046-39CA486147C8}" presName="spacer" presStyleCnt="0"/>
      <dgm:spPr/>
    </dgm:pt>
    <dgm:pt modelId="{CED6847B-4484-4F0E-AAED-FFCAB1962A47}" type="pres">
      <dgm:prSet presAssocID="{8B3E22FE-C8AB-4190-821B-07C0D41936A0}" presName="parentText" presStyleLbl="node1" presStyleIdx="5" presStyleCnt="6">
        <dgm:presLayoutVars>
          <dgm:chMax val="0"/>
          <dgm:bulletEnabled val="1"/>
        </dgm:presLayoutVars>
      </dgm:prSet>
      <dgm:spPr/>
    </dgm:pt>
  </dgm:ptLst>
  <dgm:cxnLst>
    <dgm:cxn modelId="{4125AB21-8519-466D-B95A-9AF14F7FEB61}" type="presOf" srcId="{F62D1654-872A-4F62-90A8-FB6EE4220105}" destId="{3175F231-7E61-4A61-9DB3-B73A2CE9E507}" srcOrd="0" destOrd="0" presId="urn:microsoft.com/office/officeart/2005/8/layout/vList2"/>
    <dgm:cxn modelId="{5A4ACF24-4B96-4B1C-B682-805DE12D4E55}" srcId="{F81D39DC-5250-4C10-BF36-F26433DD0E08}" destId="{5B81E38B-87B2-4632-B94B-30B505B30CB5}" srcOrd="4" destOrd="0" parTransId="{290C3897-896A-404B-BC25-26CC165405BE}" sibTransId="{E80F3F60-BA83-414C-A046-39CA486147C8}"/>
    <dgm:cxn modelId="{28B2273F-45D6-4CF6-940E-7C680640C7DA}" type="presOf" srcId="{8B3E22FE-C8AB-4190-821B-07C0D41936A0}" destId="{CED6847B-4484-4F0E-AAED-FFCAB1962A47}" srcOrd="0" destOrd="0" presId="urn:microsoft.com/office/officeart/2005/8/layout/vList2"/>
    <dgm:cxn modelId="{B11E5472-1A81-4111-9902-DA937134D9BF}" type="presOf" srcId="{5B81E38B-87B2-4632-B94B-30B505B30CB5}" destId="{18132158-03CD-4073-822F-B34532268333}" srcOrd="0" destOrd="0" presId="urn:microsoft.com/office/officeart/2005/8/layout/vList2"/>
    <dgm:cxn modelId="{5EDA9274-4EB6-42A7-B826-F737536515A0}" srcId="{F81D39DC-5250-4C10-BF36-F26433DD0E08}" destId="{D156731A-D5D1-4913-A832-EC10CED81937}" srcOrd="0" destOrd="0" parTransId="{6DB11203-1336-4D52-BC66-20FD22DAE2A7}" sibTransId="{F9E0C811-85EE-49E2-9EDF-BF7C7D48ECD2}"/>
    <dgm:cxn modelId="{AAB5567B-0864-4EB6-987C-4252CD15F913}" type="presOf" srcId="{8D0F4031-27BA-4729-8914-8189FAF672EB}" destId="{8BF6D4F1-1EED-4BA9-AD9F-08A1E0D2F6DC}" srcOrd="0" destOrd="0" presId="urn:microsoft.com/office/officeart/2005/8/layout/vList2"/>
    <dgm:cxn modelId="{20837C7F-DCB8-4575-9C68-85FE5E24F429}" type="presOf" srcId="{D156731A-D5D1-4913-A832-EC10CED81937}" destId="{1AB43DA2-EBFA-4178-88C3-3C3FC49223A1}" srcOrd="0" destOrd="0" presId="urn:microsoft.com/office/officeart/2005/8/layout/vList2"/>
    <dgm:cxn modelId="{85442497-C583-4210-A493-39DCAAB9134B}" type="presOf" srcId="{3D535F8F-5824-4A05-8B5B-A883E96B7B7D}" destId="{7F0DD762-A461-498A-AF09-09AF3E45F974}" srcOrd="0" destOrd="0" presId="urn:microsoft.com/office/officeart/2005/8/layout/vList2"/>
    <dgm:cxn modelId="{4A230AAF-13F4-4947-BDF1-6B9230F36004}" srcId="{F81D39DC-5250-4C10-BF36-F26433DD0E08}" destId="{8D0F4031-27BA-4729-8914-8189FAF672EB}" srcOrd="3" destOrd="0" parTransId="{6D8FD28E-0E67-4DE6-976C-24616745CE8D}" sibTransId="{B7F65553-2AF6-4A58-A78A-35D2D5D848E1}"/>
    <dgm:cxn modelId="{749C91BB-DF16-4B60-BBF7-BF3EA13DA626}" srcId="{F81D39DC-5250-4C10-BF36-F26433DD0E08}" destId="{8B3E22FE-C8AB-4190-821B-07C0D41936A0}" srcOrd="5" destOrd="0" parTransId="{11385316-659D-4990-8777-5B9882AB11D6}" sibTransId="{C886E723-96FC-4247-BD59-F86688FADF6A}"/>
    <dgm:cxn modelId="{56EE60C6-D9FC-4B98-88C8-DC640B3047BB}" srcId="{F81D39DC-5250-4C10-BF36-F26433DD0E08}" destId="{3D535F8F-5824-4A05-8B5B-A883E96B7B7D}" srcOrd="2" destOrd="0" parTransId="{E19502A7-530B-4461-AF37-EA69A7D38FF0}" sibTransId="{38E61CC4-D249-4704-9D08-8DA0B727E826}"/>
    <dgm:cxn modelId="{B3C50DDC-5EF6-4F97-98C2-A08050C5DC27}" srcId="{F81D39DC-5250-4C10-BF36-F26433DD0E08}" destId="{F62D1654-872A-4F62-90A8-FB6EE4220105}" srcOrd="1" destOrd="0" parTransId="{7963A788-A464-4228-BF66-EA7FDB54C4E5}" sibTransId="{264A6727-0242-481C-91AC-9C7C782C71E2}"/>
    <dgm:cxn modelId="{AE4668EC-8A0D-4019-9960-3A6229A6695E}" type="presOf" srcId="{F81D39DC-5250-4C10-BF36-F26433DD0E08}" destId="{2D398C4E-6BE4-4A1A-A850-512B7F3E3CFA}" srcOrd="0" destOrd="0" presId="urn:microsoft.com/office/officeart/2005/8/layout/vList2"/>
    <dgm:cxn modelId="{66877F5A-9717-4A59-A45B-C86B445EC63C}" type="presParOf" srcId="{2D398C4E-6BE4-4A1A-A850-512B7F3E3CFA}" destId="{1AB43DA2-EBFA-4178-88C3-3C3FC49223A1}" srcOrd="0" destOrd="0" presId="urn:microsoft.com/office/officeart/2005/8/layout/vList2"/>
    <dgm:cxn modelId="{11560FC6-418D-4DE1-9764-FFD769C541D6}" type="presParOf" srcId="{2D398C4E-6BE4-4A1A-A850-512B7F3E3CFA}" destId="{09B6B1D7-2207-47EA-8B5E-F7EE2623FA16}" srcOrd="1" destOrd="0" presId="urn:microsoft.com/office/officeart/2005/8/layout/vList2"/>
    <dgm:cxn modelId="{D6BF209F-A529-4FBD-95C4-5056E3C549BD}" type="presParOf" srcId="{2D398C4E-6BE4-4A1A-A850-512B7F3E3CFA}" destId="{3175F231-7E61-4A61-9DB3-B73A2CE9E507}" srcOrd="2" destOrd="0" presId="urn:microsoft.com/office/officeart/2005/8/layout/vList2"/>
    <dgm:cxn modelId="{2E00F25E-3E27-4963-A3D4-68E92DF8AA99}" type="presParOf" srcId="{2D398C4E-6BE4-4A1A-A850-512B7F3E3CFA}" destId="{4E522DE7-C3D1-4B85-93C3-2908148A027A}" srcOrd="3" destOrd="0" presId="urn:microsoft.com/office/officeart/2005/8/layout/vList2"/>
    <dgm:cxn modelId="{5C20211C-1E20-4C1E-975B-EFDDADAACD39}" type="presParOf" srcId="{2D398C4E-6BE4-4A1A-A850-512B7F3E3CFA}" destId="{7F0DD762-A461-498A-AF09-09AF3E45F974}" srcOrd="4" destOrd="0" presId="urn:microsoft.com/office/officeart/2005/8/layout/vList2"/>
    <dgm:cxn modelId="{D63E3F26-A99A-420B-8364-1CCCD087013D}" type="presParOf" srcId="{2D398C4E-6BE4-4A1A-A850-512B7F3E3CFA}" destId="{41C299CA-12DE-4EA4-8AE0-1C1A3C4293D8}" srcOrd="5" destOrd="0" presId="urn:microsoft.com/office/officeart/2005/8/layout/vList2"/>
    <dgm:cxn modelId="{3EFBB1FC-F9BA-46EA-845C-8A431B94F7C2}" type="presParOf" srcId="{2D398C4E-6BE4-4A1A-A850-512B7F3E3CFA}" destId="{8BF6D4F1-1EED-4BA9-AD9F-08A1E0D2F6DC}" srcOrd="6" destOrd="0" presId="urn:microsoft.com/office/officeart/2005/8/layout/vList2"/>
    <dgm:cxn modelId="{BE048922-4F59-4D54-BF3D-A22B3E795D2F}" type="presParOf" srcId="{2D398C4E-6BE4-4A1A-A850-512B7F3E3CFA}" destId="{AAE47154-4CEF-4779-8AAD-4ADDAA26ED59}" srcOrd="7" destOrd="0" presId="urn:microsoft.com/office/officeart/2005/8/layout/vList2"/>
    <dgm:cxn modelId="{0BB9F922-B068-4A6E-B13B-6772338E3FC1}" type="presParOf" srcId="{2D398C4E-6BE4-4A1A-A850-512B7F3E3CFA}" destId="{18132158-03CD-4073-822F-B34532268333}" srcOrd="8" destOrd="0" presId="urn:microsoft.com/office/officeart/2005/8/layout/vList2"/>
    <dgm:cxn modelId="{80A06F53-39F3-40AD-B9EE-5949CD66D6F1}" type="presParOf" srcId="{2D398C4E-6BE4-4A1A-A850-512B7F3E3CFA}" destId="{A22AD304-63BA-474C-93DE-AF7185D1442D}" srcOrd="9" destOrd="0" presId="urn:microsoft.com/office/officeart/2005/8/layout/vList2"/>
    <dgm:cxn modelId="{9777A72B-20CE-415C-B086-AF338C153BAD}" type="presParOf" srcId="{2D398C4E-6BE4-4A1A-A850-512B7F3E3CFA}" destId="{CED6847B-4484-4F0E-AAED-FFCAB1962A47}"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43DA2-EBFA-4178-88C3-3C3FC49223A1}">
      <dsp:nvSpPr>
        <dsp:cNvPr id="0" name=""/>
        <dsp:cNvSpPr/>
      </dsp:nvSpPr>
      <dsp:spPr>
        <a:xfrm>
          <a:off x="0" y="8280"/>
          <a:ext cx="2340000" cy="716040"/>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Médecin </a:t>
          </a:r>
          <a:br>
            <a:rPr lang="fr-CA" sz="1800" kern="1200" dirty="0"/>
          </a:br>
          <a:r>
            <a:rPr lang="fr-CA" sz="1800" kern="1200" dirty="0"/>
            <a:t>traitant</a:t>
          </a:r>
        </a:p>
      </dsp:txBody>
      <dsp:txXfrm>
        <a:off x="34954" y="43234"/>
        <a:ext cx="2270092" cy="646132"/>
      </dsp:txXfrm>
    </dsp:sp>
    <dsp:sp modelId="{3175F231-7E61-4A61-9DB3-B73A2CE9E507}">
      <dsp:nvSpPr>
        <dsp:cNvPr id="0" name=""/>
        <dsp:cNvSpPr/>
      </dsp:nvSpPr>
      <dsp:spPr>
        <a:xfrm>
          <a:off x="0" y="776160"/>
          <a:ext cx="2340000" cy="716040"/>
        </a:xfrm>
        <a:prstGeom prst="roundRect">
          <a:avLst/>
        </a:prstGeom>
        <a:gradFill rotWithShape="0">
          <a:gsLst>
            <a:gs pos="0">
              <a:schemeClr val="accent2">
                <a:hueOff val="5345"/>
                <a:satOff val="-15145"/>
                <a:lumOff val="941"/>
                <a:alphaOff val="0"/>
                <a:tint val="98000"/>
                <a:lumMod val="114000"/>
              </a:schemeClr>
            </a:gs>
            <a:gs pos="100000">
              <a:schemeClr val="accent2">
                <a:hueOff val="5345"/>
                <a:satOff val="-15145"/>
                <a:lumOff val="941"/>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Infirmière </a:t>
          </a:r>
          <a:br>
            <a:rPr lang="fr-CA" sz="1800" kern="1200" dirty="0"/>
          </a:br>
          <a:r>
            <a:rPr lang="fr-CA" sz="1800" kern="1200" dirty="0"/>
            <a:t>chef</a:t>
          </a:r>
        </a:p>
      </dsp:txBody>
      <dsp:txXfrm>
        <a:off x="34954" y="811114"/>
        <a:ext cx="2270092" cy="646132"/>
      </dsp:txXfrm>
    </dsp:sp>
    <dsp:sp modelId="{7F0DD762-A461-498A-AF09-09AF3E45F974}">
      <dsp:nvSpPr>
        <dsp:cNvPr id="0" name=""/>
        <dsp:cNvSpPr/>
      </dsp:nvSpPr>
      <dsp:spPr>
        <a:xfrm>
          <a:off x="0" y="1544040"/>
          <a:ext cx="2340000" cy="716040"/>
        </a:xfrm>
        <a:prstGeom prst="roundRect">
          <a:avLst/>
        </a:prstGeom>
        <a:gradFill rotWithShape="0">
          <a:gsLst>
            <a:gs pos="0">
              <a:schemeClr val="accent2">
                <a:hueOff val="10689"/>
                <a:satOff val="-30290"/>
                <a:lumOff val="1882"/>
                <a:alphaOff val="0"/>
                <a:tint val="98000"/>
                <a:lumMod val="114000"/>
              </a:schemeClr>
            </a:gs>
            <a:gs pos="100000">
              <a:schemeClr val="accent2">
                <a:hueOff val="10689"/>
                <a:satOff val="-30290"/>
                <a:lumOff val="1882"/>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Résident en </a:t>
          </a:r>
          <a:br>
            <a:rPr lang="fr-CA" sz="1800" kern="1200" dirty="0"/>
          </a:br>
          <a:r>
            <a:rPr lang="fr-CA" sz="1800" kern="1200" dirty="0"/>
            <a:t>médecine</a:t>
          </a:r>
        </a:p>
      </dsp:txBody>
      <dsp:txXfrm>
        <a:off x="34954" y="1578994"/>
        <a:ext cx="2270092" cy="646132"/>
      </dsp:txXfrm>
    </dsp:sp>
    <dsp:sp modelId="{8BF6D4F1-1EED-4BA9-AD9F-08A1E0D2F6DC}">
      <dsp:nvSpPr>
        <dsp:cNvPr id="0" name=""/>
        <dsp:cNvSpPr/>
      </dsp:nvSpPr>
      <dsp:spPr>
        <a:xfrm>
          <a:off x="0" y="2311920"/>
          <a:ext cx="2340000" cy="716040"/>
        </a:xfrm>
        <a:prstGeom prst="roundRect">
          <a:avLst/>
        </a:prstGeom>
        <a:gradFill rotWithShape="0">
          <a:gsLst>
            <a:gs pos="0">
              <a:schemeClr val="accent2">
                <a:hueOff val="16034"/>
                <a:satOff val="-45436"/>
                <a:lumOff val="2824"/>
                <a:alphaOff val="0"/>
                <a:tint val="98000"/>
                <a:lumMod val="114000"/>
              </a:schemeClr>
            </a:gs>
            <a:gs pos="100000">
              <a:schemeClr val="accent2">
                <a:hueOff val="16034"/>
                <a:satOff val="-45436"/>
                <a:lumOff val="2824"/>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Stagiaire en </a:t>
          </a:r>
          <a:br>
            <a:rPr lang="fr-CA" sz="1800" kern="1200" dirty="0"/>
          </a:br>
          <a:r>
            <a:rPr lang="fr-CA" sz="1800" kern="1200" dirty="0"/>
            <a:t>médecine</a:t>
          </a:r>
        </a:p>
      </dsp:txBody>
      <dsp:txXfrm>
        <a:off x="34954" y="2346874"/>
        <a:ext cx="2270092" cy="646132"/>
      </dsp:txXfrm>
    </dsp:sp>
    <dsp:sp modelId="{18132158-03CD-4073-822F-B34532268333}">
      <dsp:nvSpPr>
        <dsp:cNvPr id="0" name=""/>
        <dsp:cNvSpPr/>
      </dsp:nvSpPr>
      <dsp:spPr>
        <a:xfrm>
          <a:off x="0" y="3079800"/>
          <a:ext cx="2340000" cy="716040"/>
        </a:xfrm>
        <a:prstGeom prst="roundRect">
          <a:avLst/>
        </a:prstGeom>
        <a:gradFill rotWithShape="0">
          <a:gsLst>
            <a:gs pos="0">
              <a:schemeClr val="accent2">
                <a:hueOff val="21378"/>
                <a:satOff val="-60581"/>
                <a:lumOff val="3765"/>
                <a:alphaOff val="0"/>
                <a:tint val="98000"/>
                <a:lumMod val="114000"/>
              </a:schemeClr>
            </a:gs>
            <a:gs pos="100000">
              <a:schemeClr val="accent2">
                <a:hueOff val="21378"/>
                <a:satOff val="-60581"/>
                <a:lumOff val="3765"/>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Technicien </a:t>
          </a:r>
          <a:br>
            <a:rPr lang="fr-CA" sz="1800" kern="1200" dirty="0"/>
          </a:br>
          <a:r>
            <a:rPr lang="fr-CA" sz="1800" kern="1200" dirty="0"/>
            <a:t>ECG</a:t>
          </a:r>
        </a:p>
      </dsp:txBody>
      <dsp:txXfrm>
        <a:off x="34954" y="3114754"/>
        <a:ext cx="2270092" cy="646132"/>
      </dsp:txXfrm>
    </dsp:sp>
    <dsp:sp modelId="{CED6847B-4484-4F0E-AAED-FFCAB1962A47}">
      <dsp:nvSpPr>
        <dsp:cNvPr id="0" name=""/>
        <dsp:cNvSpPr/>
      </dsp:nvSpPr>
      <dsp:spPr>
        <a:xfrm>
          <a:off x="0" y="3847680"/>
          <a:ext cx="2340000" cy="716040"/>
        </a:xfrm>
        <a:prstGeom prst="roundRect">
          <a:avLst/>
        </a:prstGeom>
        <a:gradFill rotWithShape="0">
          <a:gsLst>
            <a:gs pos="0">
              <a:schemeClr val="accent2">
                <a:hueOff val="26723"/>
                <a:satOff val="-75726"/>
                <a:lumOff val="4706"/>
                <a:alphaOff val="0"/>
                <a:tint val="98000"/>
                <a:lumMod val="114000"/>
              </a:schemeClr>
            </a:gs>
            <a:gs pos="100000">
              <a:schemeClr val="accent2">
                <a:hueOff val="26723"/>
                <a:satOff val="-75726"/>
                <a:lumOff val="4706"/>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kern="1200" dirty="0"/>
            <a:t>Soins </a:t>
          </a:r>
          <a:br>
            <a:rPr lang="fr-CA" sz="1800" kern="1200" dirty="0"/>
          </a:br>
          <a:r>
            <a:rPr lang="fr-CA" sz="1800" kern="1200" dirty="0"/>
            <a:t>respiratoires</a:t>
          </a:r>
        </a:p>
      </dsp:txBody>
      <dsp:txXfrm>
        <a:off x="34954" y="3882634"/>
        <a:ext cx="2270092" cy="64613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3E2CD7-B41D-4324-8464-34B3D9F270D0}" type="datetimeFigureOut">
              <a:rPr lang="fr-CA" smtClean="0"/>
              <a:t>24/04/25</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3576A-BB80-43DB-8CE5-E0538D4A39FA}" type="slidenum">
              <a:rPr lang="fr-CA" smtClean="0"/>
              <a:t>‹N°›</a:t>
            </a:fld>
            <a:endParaRPr lang="fr-CA"/>
          </a:p>
        </p:txBody>
      </p:sp>
    </p:spTree>
    <p:extLst>
      <p:ext uri="{BB962C8B-B14F-4D97-AF65-F5344CB8AC3E}">
        <p14:creationId xmlns:p14="http://schemas.microsoft.com/office/powerpoint/2010/main" val="207398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79310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r>
              <a:rPr lang="fr-FR"/>
              <a:t>12/28/2017</a:t>
            </a:r>
            <a:endParaRPr lang="en-US" dirty="0"/>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r>
              <a:rPr lang="en-US"/>
              <a:t>Votre nom</a:t>
            </a:r>
            <a:endParaRPr lang="en-US" dirty="0"/>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270EE3C7-AF1F-4BDA-826E-C05D5B9FF57E}" type="slidenum">
              <a:rPr lang="en-US" smtClean="0"/>
              <a:t>‹N°›</a:t>
            </a:fld>
            <a:endParaRPr lang="en-US" dirty="0"/>
          </a:p>
        </p:txBody>
      </p:sp>
    </p:spTree>
    <p:extLst>
      <p:ext uri="{BB962C8B-B14F-4D97-AF65-F5344CB8AC3E}">
        <p14:creationId xmlns:p14="http://schemas.microsoft.com/office/powerpoint/2010/main" val="1453730678"/>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12/28/2017</a:t>
            </a:r>
            <a:endParaRPr lang="en-US" dirty="0"/>
          </a:p>
        </p:txBody>
      </p:sp>
      <p:sp>
        <p:nvSpPr>
          <p:cNvPr id="6" name="Footer Placeholder 5"/>
          <p:cNvSpPr>
            <a:spLocks noGrp="1"/>
          </p:cNvSpPr>
          <p:nvPr>
            <p:ph type="ftr" sz="quarter" idx="11"/>
          </p:nvPr>
        </p:nvSpPr>
        <p:spPr/>
        <p:txBody>
          <a:bodyPr/>
          <a:lstStyle/>
          <a:p>
            <a:r>
              <a:rPr lang="en-US"/>
              <a:t>Votre nom</a:t>
            </a:r>
            <a:endParaRPr lang="en-US" dirty="0"/>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1818249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fr-FR"/>
              <a:t>Modifiez le style du titre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3357607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fr-FR"/>
              <a:t>Modifiez le style du titre</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4080139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244381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fr-FR"/>
              <a:t>Modifiez le style du titre</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fr-FR"/>
              <a:t>12/28/2017</a:t>
            </a:r>
            <a:endParaRPr lang="en-US" dirty="0"/>
          </a:p>
        </p:txBody>
      </p:sp>
      <p:sp>
        <p:nvSpPr>
          <p:cNvPr id="8" name="Footer Placeholder 7"/>
          <p:cNvSpPr>
            <a:spLocks noGrp="1"/>
          </p:cNvSpPr>
          <p:nvPr>
            <p:ph type="ftr" sz="quarter" idx="11"/>
          </p:nvPr>
        </p:nvSpPr>
        <p:spPr/>
        <p:txBody>
          <a:bodyPr/>
          <a:lstStyle/>
          <a:p>
            <a:r>
              <a:rPr lang="en-US"/>
              <a:t>Votre nom</a:t>
            </a:r>
            <a:endParaRPr lang="en-US" dirty="0"/>
          </a:p>
        </p:txBody>
      </p:sp>
      <p:sp>
        <p:nvSpPr>
          <p:cNvPr id="9" name="Slide Number Placeholder 8"/>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4128361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fr-FR"/>
              <a:t>Modifiez le style du titre</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fr-FR"/>
              <a:t>12/28/2017</a:t>
            </a:r>
            <a:endParaRPr lang="en-US" dirty="0"/>
          </a:p>
        </p:txBody>
      </p:sp>
      <p:sp>
        <p:nvSpPr>
          <p:cNvPr id="8" name="Footer Placeholder 7"/>
          <p:cNvSpPr>
            <a:spLocks noGrp="1"/>
          </p:cNvSpPr>
          <p:nvPr>
            <p:ph type="ftr" sz="quarter" idx="11"/>
          </p:nvPr>
        </p:nvSpPr>
        <p:spPr/>
        <p:txBody>
          <a:bodyPr/>
          <a:lstStyle/>
          <a:p>
            <a:r>
              <a:rPr lang="en-US"/>
              <a:t>Votre nom</a:t>
            </a:r>
            <a:endParaRPr lang="en-US" dirty="0"/>
          </a:p>
        </p:txBody>
      </p:sp>
      <p:sp>
        <p:nvSpPr>
          <p:cNvPr id="9" name="Slide Number Placeholder 8"/>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731516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fr-FR"/>
              <a:t>Modifiez le style du titre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3917626529"/>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fr-FR"/>
              <a:t>Modifiez le style du titre</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1718394862"/>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2342522625"/>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r>
              <a:rPr lang="fr-FR"/>
              <a:t>12/28/2017</a:t>
            </a:r>
            <a:endParaRPr lang="en-US" dirty="0"/>
          </a:p>
        </p:txBody>
      </p:sp>
      <p:sp>
        <p:nvSpPr>
          <p:cNvPr id="5" name="Footer Placeholder 4"/>
          <p:cNvSpPr>
            <a:spLocks noGrp="1"/>
          </p:cNvSpPr>
          <p:nvPr>
            <p:ph type="ftr" sz="quarter" idx="11"/>
          </p:nvPr>
        </p:nvSpPr>
        <p:spPr/>
        <p:txBody>
          <a:bodyPr/>
          <a:lstStyle/>
          <a:p>
            <a:r>
              <a:rPr lang="en-US"/>
              <a:t>Votre nom</a:t>
            </a:r>
            <a:endParaRPr lang="en-US" dirty="0"/>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1141616426"/>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fr-FR"/>
              <a:t>12/28/2017</a:t>
            </a:r>
            <a:endParaRPr lang="en-US" dirty="0"/>
          </a:p>
        </p:txBody>
      </p:sp>
      <p:sp>
        <p:nvSpPr>
          <p:cNvPr id="6" name="Footer Placeholder 5"/>
          <p:cNvSpPr>
            <a:spLocks noGrp="1"/>
          </p:cNvSpPr>
          <p:nvPr>
            <p:ph type="ftr" sz="quarter" idx="11"/>
          </p:nvPr>
        </p:nvSpPr>
        <p:spPr/>
        <p:txBody>
          <a:bodyPr/>
          <a:lstStyle/>
          <a:p>
            <a:r>
              <a:rPr lang="en-US"/>
              <a:t>Votre nom</a:t>
            </a:r>
            <a:endParaRPr lang="en-US" dirty="0"/>
          </a:p>
        </p:txBody>
      </p:sp>
      <p:sp>
        <p:nvSpPr>
          <p:cNvPr id="7" name="Slide Number Placeholder 6"/>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788007817"/>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12/28/2017</a:t>
            </a:r>
            <a:endParaRPr lang="en-US" dirty="0"/>
          </a:p>
        </p:txBody>
      </p:sp>
      <p:sp>
        <p:nvSpPr>
          <p:cNvPr id="8" name="Footer Placeholder 7"/>
          <p:cNvSpPr>
            <a:spLocks noGrp="1"/>
          </p:cNvSpPr>
          <p:nvPr>
            <p:ph type="ftr" sz="quarter" idx="11"/>
          </p:nvPr>
        </p:nvSpPr>
        <p:spPr/>
        <p:txBody>
          <a:bodyPr/>
          <a:lstStyle/>
          <a:p>
            <a:r>
              <a:rPr lang="en-US"/>
              <a:t>Votre nom</a:t>
            </a:r>
            <a:endParaRPr lang="en-US" dirty="0"/>
          </a:p>
        </p:txBody>
      </p:sp>
      <p:sp>
        <p:nvSpPr>
          <p:cNvPr id="9" name="Slide Number Placeholder 8"/>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3474747671"/>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r>
              <a:rPr lang="fr-FR"/>
              <a:t>12/28/2017</a:t>
            </a:r>
            <a:endParaRPr lang="en-US" dirty="0"/>
          </a:p>
        </p:txBody>
      </p:sp>
      <p:sp>
        <p:nvSpPr>
          <p:cNvPr id="4" name="Footer Placeholder 3"/>
          <p:cNvSpPr>
            <a:spLocks noGrp="1"/>
          </p:cNvSpPr>
          <p:nvPr>
            <p:ph type="ftr" sz="quarter" idx="11"/>
          </p:nvPr>
        </p:nvSpPr>
        <p:spPr/>
        <p:txBody>
          <a:bodyPr/>
          <a:lstStyle/>
          <a:p>
            <a:r>
              <a:rPr lang="en-US"/>
              <a:t>Votre nom</a:t>
            </a:r>
            <a:endParaRPr lang="en-US" dirty="0"/>
          </a:p>
        </p:txBody>
      </p:sp>
      <p:sp>
        <p:nvSpPr>
          <p:cNvPr id="5" name="Slide Number Placeholder 4"/>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2043743182"/>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t>12/28/2017</a:t>
            </a:r>
            <a:endParaRPr lang="en-US" dirty="0"/>
          </a:p>
        </p:txBody>
      </p:sp>
      <p:sp>
        <p:nvSpPr>
          <p:cNvPr id="3" name="Footer Placeholder 2"/>
          <p:cNvSpPr>
            <a:spLocks noGrp="1"/>
          </p:cNvSpPr>
          <p:nvPr>
            <p:ph type="ftr" sz="quarter" idx="11"/>
          </p:nvPr>
        </p:nvSpPr>
        <p:spPr/>
        <p:txBody>
          <a:bodyPr/>
          <a:lstStyle/>
          <a:p>
            <a:r>
              <a:rPr lang="en-US"/>
              <a:t>Votre nom</a:t>
            </a:r>
            <a:endParaRPr lang="en-US" dirty="0"/>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4166149163"/>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12/28/2017</a:t>
            </a:r>
            <a:endParaRPr lang="en-US" dirty="0"/>
          </a:p>
        </p:txBody>
      </p:sp>
      <p:sp>
        <p:nvSpPr>
          <p:cNvPr id="6" name="Footer Placeholder 5"/>
          <p:cNvSpPr>
            <a:spLocks noGrp="1"/>
          </p:cNvSpPr>
          <p:nvPr>
            <p:ph type="ftr" sz="quarter" idx="11"/>
          </p:nvPr>
        </p:nvSpPr>
        <p:spPr/>
        <p:txBody>
          <a:bodyPr/>
          <a:lstStyle/>
          <a:p>
            <a:r>
              <a:rPr lang="en-US"/>
              <a:t>Votre nom</a:t>
            </a:r>
            <a:endParaRPr lang="en-US" dirty="0"/>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3431535731"/>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fr-FR"/>
              <a:t>Modifiez le style du titre</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r>
              <a:rPr lang="fr-FR"/>
              <a:t>12/28/2017</a:t>
            </a:r>
            <a:endParaRPr lang="en-US" dirty="0"/>
          </a:p>
        </p:txBody>
      </p:sp>
      <p:sp>
        <p:nvSpPr>
          <p:cNvPr id="6" name="Footer Placeholder 5"/>
          <p:cNvSpPr>
            <a:spLocks noGrp="1"/>
          </p:cNvSpPr>
          <p:nvPr>
            <p:ph type="ftr" sz="quarter" idx="11"/>
          </p:nvPr>
        </p:nvSpPr>
        <p:spPr/>
        <p:txBody>
          <a:bodyPr/>
          <a:lstStyle/>
          <a:p>
            <a:r>
              <a:rPr lang="en-US"/>
              <a:t>Votre nom</a:t>
            </a:r>
            <a:endParaRPr lang="en-US" dirty="0"/>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270EE3C7-AF1F-4BDA-826E-C05D5B9FF57E}" type="slidenum">
              <a:rPr lang="en-US" smtClean="0"/>
              <a:t>‹N°›</a:t>
            </a:fld>
            <a:endParaRPr lang="en-US" dirty="0"/>
          </a:p>
        </p:txBody>
      </p:sp>
    </p:spTree>
    <p:extLst>
      <p:ext uri="{BB962C8B-B14F-4D97-AF65-F5344CB8AC3E}">
        <p14:creationId xmlns:p14="http://schemas.microsoft.com/office/powerpoint/2010/main" val="984011440"/>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a:duotone>
                  <a:schemeClr val="dk2">
                    <a:shade val="42000"/>
                    <a:hueMod val="42000"/>
                    <a:satMod val="124000"/>
                    <a:lumMod val="62000"/>
                  </a:schemeClr>
                  <a:schemeClr val="dk2">
                    <a:tint val="96000"/>
                    <a:satMod val="130000"/>
                  </a:schemeClr>
                </a:duotone>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fr-FR"/>
              <a:t>Modifiez le style du titre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a:t>Votre nom</a:t>
            </a:r>
            <a:endParaRPr lang="en-US" dirty="0"/>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r>
              <a:rPr lang="fr-FR"/>
              <a:t>12/28/2017</a:t>
            </a:r>
            <a:endParaRPr lang="en-US" dirty="0"/>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270EE3C7-AF1F-4BDA-826E-C05D5B9FF57E}" type="slidenum">
              <a:rPr lang="en-US" smtClean="0"/>
              <a:t>‹N°›</a:t>
            </a:fld>
            <a:endParaRPr lang="en-US" dirty="0"/>
          </a:p>
        </p:txBody>
      </p:sp>
    </p:spTree>
    <p:extLst>
      <p:ext uri="{BB962C8B-B14F-4D97-AF65-F5344CB8AC3E}">
        <p14:creationId xmlns:p14="http://schemas.microsoft.com/office/powerpoint/2010/main" val="348255880"/>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Lst>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07145" y="1241266"/>
            <a:ext cx="4535926" cy="3153753"/>
          </a:xfrm>
        </p:spPr>
        <p:txBody>
          <a:bodyPr>
            <a:normAutofit/>
          </a:bodyPr>
          <a:lstStyle/>
          <a:p>
            <a:pPr>
              <a:lnSpc>
                <a:spcPct val="90000"/>
              </a:lnSpc>
            </a:pPr>
            <a:r>
              <a:rPr lang="fr-CA" sz="5000" cap="small"/>
              <a:t>Procédures d’Intervention en Situation d’Urgence</a:t>
            </a:r>
          </a:p>
        </p:txBody>
      </p:sp>
      <p:sp>
        <p:nvSpPr>
          <p:cNvPr id="3" name="Subtitle 2"/>
          <p:cNvSpPr>
            <a:spLocks noGrp="1"/>
          </p:cNvSpPr>
          <p:nvPr>
            <p:ph type="subTitle" idx="1"/>
          </p:nvPr>
        </p:nvSpPr>
        <p:spPr>
          <a:xfrm>
            <a:off x="7007145" y="4591665"/>
            <a:ext cx="4535926" cy="1622322"/>
          </a:xfrm>
        </p:spPr>
        <p:txBody>
          <a:bodyPr>
            <a:normAutofit/>
          </a:bodyPr>
          <a:lstStyle/>
          <a:p>
            <a:r>
              <a:rPr lang="fr-CA"/>
              <a:t>Clinique médicale Riverwalk</a:t>
            </a:r>
            <a:endParaRPr lang="fr-CA" dirty="0"/>
          </a:p>
        </p:txBody>
      </p:sp>
      <p:grpSp>
        <p:nvGrpSpPr>
          <p:cNvPr id="33" name="Group 27">
            <a:extLst>
              <a:ext uri="{FF2B5EF4-FFF2-40B4-BE49-F238E27FC236}">
                <a16:creationId xmlns:a16="http://schemas.microsoft.com/office/drawing/2014/main" id="{75E05F59-B0CE-4202-8535-C784A87D6D4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3333" y="396837"/>
            <a:ext cx="6451503" cy="6058999"/>
            <a:chOff x="423333" y="396837"/>
            <a:chExt cx="6451503" cy="6058999"/>
          </a:xfrm>
        </p:grpSpPr>
        <p:sp>
          <p:nvSpPr>
            <p:cNvPr id="29" name="Rectangle 28">
              <a:extLst>
                <a:ext uri="{FF2B5EF4-FFF2-40B4-BE49-F238E27FC236}">
                  <a16:creationId xmlns:a16="http://schemas.microsoft.com/office/drawing/2014/main" id="{D4D285E4-DEDD-413F-9891-DDEA04E8C2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flipH="1">
              <a:off x="423333" y="402165"/>
              <a:ext cx="522933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30" name="Freeform 5">
              <a:extLst>
                <a:ext uri="{FF2B5EF4-FFF2-40B4-BE49-F238E27FC236}">
                  <a16:creationId xmlns:a16="http://schemas.microsoft.com/office/drawing/2014/main" id="{E88CFCDA-FF23-4605-BD26-38F7DD82C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400000" flipH="1">
              <a:off x="3161515" y="2801722"/>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fr-CA"/>
            </a:p>
          </p:txBody>
        </p:sp>
        <p:sp>
          <p:nvSpPr>
            <p:cNvPr id="31" name="Freeform 5">
              <a:extLst>
                <a:ext uri="{FF2B5EF4-FFF2-40B4-BE49-F238E27FC236}">
                  <a16:creationId xmlns:a16="http://schemas.microsoft.com/office/drawing/2014/main" id="{E41E4E44-A132-4F45-A046-70A6CF09F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5677511" flipH="1">
              <a:off x="5004670" y="1826079"/>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fr-CA"/>
            </a:p>
          </p:txBody>
        </p:sp>
      </p:grpSp>
      <p:pic>
        <p:nvPicPr>
          <p:cNvPr id="23" name="Graphic 6" descr="Fire">
            <a:extLst>
              <a:ext uri="{FF2B5EF4-FFF2-40B4-BE49-F238E27FC236}">
                <a16:creationId xmlns:a16="http://schemas.microsoft.com/office/drawing/2014/main" id="{65A4CEBA-9A32-49C8-B7C6-48D2CF1A8F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87252" y="1114621"/>
            <a:ext cx="4628758" cy="4628758"/>
          </a:xfrm>
          <a:prstGeom prst="rect">
            <a:avLst/>
          </a:prstGeom>
        </p:spPr>
      </p:pic>
    </p:spTree>
    <p:extLst>
      <p:ext uri="{BB962C8B-B14F-4D97-AF65-F5344CB8AC3E}">
        <p14:creationId xmlns:p14="http://schemas.microsoft.com/office/powerpoint/2010/main" val="947702392"/>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44400" y="1447200"/>
            <a:ext cx="3110400" cy="4572000"/>
          </a:xfrm>
        </p:spPr>
        <p:txBody>
          <a:bodyPr anchor="ctr" anchorCtr="0"/>
          <a:lstStyle/>
          <a:p>
            <a:r>
              <a:rPr lang="fr-CA" sz="3200" dirty="0"/>
              <a:t>Membres </a:t>
            </a:r>
            <a:br>
              <a:rPr lang="fr-CA" sz="3200" dirty="0"/>
            </a:br>
            <a:r>
              <a:rPr lang="fr-CA" sz="3200" dirty="0"/>
              <a:t>de l’équipe Code Bleu</a:t>
            </a:r>
          </a:p>
        </p:txBody>
      </p:sp>
      <p:graphicFrame>
        <p:nvGraphicFramePr>
          <p:cNvPr id="9" name="Espace réservé du contenu 8">
            <a:extLst>
              <a:ext uri="{FF2B5EF4-FFF2-40B4-BE49-F238E27FC236}">
                <a16:creationId xmlns:a16="http://schemas.microsoft.com/office/drawing/2014/main" id="{597F3404-558F-455A-B5EA-439B13A68E00}"/>
              </a:ext>
            </a:extLst>
          </p:cNvPr>
          <p:cNvGraphicFramePr>
            <a:graphicFrameLocks noGrp="1"/>
          </p:cNvGraphicFramePr>
          <p:nvPr>
            <p:ph idx="1"/>
            <p:extLst>
              <p:ext uri="{D42A27DB-BD31-4B8C-83A1-F6EECF244321}">
                <p14:modId xmlns:p14="http://schemas.microsoft.com/office/powerpoint/2010/main" val="2326314696"/>
              </p:ext>
            </p:extLst>
          </p:nvPr>
        </p:nvGraphicFramePr>
        <p:xfrm>
          <a:off x="7267202" y="1447200"/>
          <a:ext cx="2340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Espace réservé du numéro de diapositive 1">
            <a:extLst>
              <a:ext uri="{FF2B5EF4-FFF2-40B4-BE49-F238E27FC236}">
                <a16:creationId xmlns:a16="http://schemas.microsoft.com/office/drawing/2014/main" id="{73110D24-6C28-1175-BFC9-6C7198A187EB}"/>
              </a:ext>
            </a:extLst>
          </p:cNvPr>
          <p:cNvSpPr>
            <a:spLocks noGrp="1"/>
          </p:cNvSpPr>
          <p:nvPr>
            <p:ph type="sldNum" sz="quarter" idx="12"/>
          </p:nvPr>
        </p:nvSpPr>
        <p:spPr/>
        <p:txBody>
          <a:bodyPr/>
          <a:lstStyle/>
          <a:p>
            <a:fld id="{270EE3C7-AF1F-4BDA-826E-C05D5B9FF57E}" type="slidenum">
              <a:rPr lang="en-US" smtClean="0"/>
              <a:t>2</a:t>
            </a:fld>
            <a:endParaRPr lang="en-US" dirty="0"/>
          </a:p>
        </p:txBody>
      </p:sp>
    </p:spTree>
    <p:extLst>
      <p:ext uri="{BB962C8B-B14F-4D97-AF65-F5344CB8AC3E}">
        <p14:creationId xmlns:p14="http://schemas.microsoft.com/office/powerpoint/2010/main" val="3748407526"/>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a:t>Urgence cardio-pulmonaire</a:t>
            </a:r>
          </a:p>
        </p:txBody>
      </p:sp>
      <p:sp>
        <p:nvSpPr>
          <p:cNvPr id="6" name="Content Placeholder 5"/>
          <p:cNvSpPr>
            <a:spLocks noGrp="1"/>
          </p:cNvSpPr>
          <p:nvPr>
            <p:ph idx="1"/>
          </p:nvPr>
        </p:nvSpPr>
        <p:spPr>
          <a:xfrm>
            <a:off x="1371600" y="2286000"/>
            <a:ext cx="9601200" cy="2590800"/>
          </a:xfrm>
        </p:spPr>
        <p:txBody>
          <a:bodyPr>
            <a:normAutofit/>
          </a:bodyPr>
          <a:lstStyle/>
          <a:p>
            <a:r>
              <a:rPr lang="fr-CA" dirty="0"/>
              <a:t>Appeler à l’aide</a:t>
            </a:r>
          </a:p>
          <a:p>
            <a:pPr lvl="1"/>
            <a:r>
              <a:rPr lang="fr-CA" dirty="0"/>
              <a:t>Utiliser le numéro d’urgence 911</a:t>
            </a:r>
          </a:p>
          <a:p>
            <a:pPr lvl="1"/>
            <a:r>
              <a:rPr lang="fr-CA" dirty="0"/>
              <a:t>Fournir l’adresse complète avec numéro d’appartement et code au besoin </a:t>
            </a:r>
          </a:p>
          <a:p>
            <a:r>
              <a:rPr lang="fr-CA" dirty="0"/>
              <a:t>Prêter assistance avec des soins de réanimation </a:t>
            </a:r>
          </a:p>
          <a:p>
            <a:pPr lvl="1"/>
            <a:r>
              <a:rPr lang="fr-CA" dirty="0"/>
              <a:t>Travailleur de la santé présent ou premier à arriver </a:t>
            </a:r>
          </a:p>
          <a:p>
            <a:r>
              <a:rPr lang="fr-CA" dirty="0"/>
              <a:t>Le personnel d’urgence traitant sera avisé immédiatement</a:t>
            </a:r>
            <a:r>
              <a:rPr lang="en-US" dirty="0"/>
              <a:t> </a:t>
            </a:r>
          </a:p>
        </p:txBody>
      </p:sp>
      <p:sp>
        <p:nvSpPr>
          <p:cNvPr id="15" name="Snip Diagonal Corner Rectangle 4">
            <a:extLst>
              <a:ext uri="{FF2B5EF4-FFF2-40B4-BE49-F238E27FC236}">
                <a16:creationId xmlns:a16="http://schemas.microsoft.com/office/drawing/2014/main" id="{9E63C998-566E-4EF4-BBF0-22BC9D5E8296}"/>
              </a:ext>
            </a:extLst>
          </p:cNvPr>
          <p:cNvSpPr/>
          <p:nvPr/>
        </p:nvSpPr>
        <p:spPr>
          <a:xfrm>
            <a:off x="1411007" y="5075833"/>
            <a:ext cx="2160000" cy="448573"/>
          </a:xfrm>
          <a:prstGeom prst="snip2DiagRect">
            <a:avLst>
              <a:gd name="adj1" fmla="val 33467"/>
              <a:gd name="adj2" fmla="val 50000"/>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Franklin Gothic Book" panose="020B0503020102020204"/>
                <a:ea typeface="+mn-ea"/>
                <a:cs typeface="+mn-cs"/>
              </a:rPr>
              <a:t>Appel</a:t>
            </a:r>
          </a:p>
        </p:txBody>
      </p:sp>
      <p:sp>
        <p:nvSpPr>
          <p:cNvPr id="5" name="Snip Diagonal Corner Rectangle 4">
            <a:extLst>
              <a:ext uri="{FF2B5EF4-FFF2-40B4-BE49-F238E27FC236}">
                <a16:creationId xmlns:a16="http://schemas.microsoft.com/office/drawing/2014/main" id="{D6183034-61AB-4DA1-B757-4464F1337678}"/>
              </a:ext>
            </a:extLst>
          </p:cNvPr>
          <p:cNvSpPr/>
          <p:nvPr/>
        </p:nvSpPr>
        <p:spPr>
          <a:xfrm>
            <a:off x="5092200" y="5524406"/>
            <a:ext cx="2160000" cy="448573"/>
          </a:xfrm>
          <a:prstGeom prst="snip2DiagRect">
            <a:avLst>
              <a:gd name="adj1" fmla="val 33467"/>
              <a:gd name="adj2" fmla="val 50000"/>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prstClr val="white"/>
                </a:solidFill>
                <a:effectLst/>
                <a:uLnTx/>
                <a:uFillTx/>
                <a:latin typeface="Franklin Gothic Book" panose="020B0503020102020204"/>
                <a:ea typeface="+mn-ea"/>
                <a:cs typeface="+mn-cs"/>
              </a:rPr>
              <a:t>Kit respiratoire</a:t>
            </a:r>
          </a:p>
        </p:txBody>
      </p:sp>
      <p:sp>
        <p:nvSpPr>
          <p:cNvPr id="7" name="Snip Diagonal Corner Rectangle 4">
            <a:extLst>
              <a:ext uri="{FF2B5EF4-FFF2-40B4-BE49-F238E27FC236}">
                <a16:creationId xmlns:a16="http://schemas.microsoft.com/office/drawing/2014/main" id="{C0654570-3042-49B3-9029-E830FDF594B3}"/>
              </a:ext>
            </a:extLst>
          </p:cNvPr>
          <p:cNvSpPr/>
          <p:nvPr/>
        </p:nvSpPr>
        <p:spPr>
          <a:xfrm>
            <a:off x="8611639" y="5972979"/>
            <a:ext cx="2160000" cy="448573"/>
          </a:xfrm>
          <a:prstGeom prst="snip2DiagRect">
            <a:avLst>
              <a:gd name="adj1" fmla="val 33467"/>
              <a:gd name="adj2" fmla="val 50000"/>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prstClr val="white"/>
                </a:solidFill>
                <a:effectLst/>
                <a:uLnTx/>
                <a:uFillTx/>
                <a:latin typeface="Franklin Gothic Book" panose="020B0503020102020204"/>
                <a:ea typeface="+mn-ea"/>
                <a:cs typeface="+mn-cs"/>
              </a:rPr>
              <a:t>Chariot d’urgence</a:t>
            </a:r>
          </a:p>
        </p:txBody>
      </p:sp>
      <p:sp>
        <p:nvSpPr>
          <p:cNvPr id="2" name="Espace réservé du numéro de diapositive 1">
            <a:extLst>
              <a:ext uri="{FF2B5EF4-FFF2-40B4-BE49-F238E27FC236}">
                <a16:creationId xmlns:a16="http://schemas.microsoft.com/office/drawing/2014/main" id="{F67FABDA-362B-2D31-E3F2-EE582FE13107}"/>
              </a:ext>
            </a:extLst>
          </p:cNvPr>
          <p:cNvSpPr>
            <a:spLocks noGrp="1"/>
          </p:cNvSpPr>
          <p:nvPr>
            <p:ph type="sldNum" sz="quarter" idx="12"/>
          </p:nvPr>
        </p:nvSpPr>
        <p:spPr/>
        <p:txBody>
          <a:bodyPr/>
          <a:lstStyle/>
          <a:p>
            <a:fld id="{270EE3C7-AF1F-4BDA-826E-C05D5B9FF57E}" type="slidenum">
              <a:rPr lang="en-US" smtClean="0"/>
              <a:t>3</a:t>
            </a:fld>
            <a:endParaRPr lang="en-US" dirty="0"/>
          </a:p>
        </p:txBody>
      </p:sp>
    </p:spTree>
    <p:extLst>
      <p:ext uri="{BB962C8B-B14F-4D97-AF65-F5344CB8AC3E}">
        <p14:creationId xmlns:p14="http://schemas.microsoft.com/office/powerpoint/2010/main" val="2948081463"/>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1311298"/>
            <a:ext cx="8761413" cy="369333"/>
          </a:xfrm>
        </p:spPr>
        <p:txBody>
          <a:bodyPr anchor="ctr" anchorCtr="0">
            <a:noAutofit/>
          </a:bodyPr>
          <a:lstStyle/>
          <a:p>
            <a:r>
              <a:rPr lang="fr-CA" dirty="0"/>
              <a:t>Procédures générales de soins </a:t>
            </a:r>
            <a:br>
              <a:rPr lang="fr-CA" dirty="0"/>
            </a:br>
            <a:r>
              <a:rPr lang="fr-CA" dirty="0"/>
              <a:t>en cas d’empoisonnement
</a:t>
            </a:r>
            <a:endParaRPr lang="en-US" dirty="0"/>
          </a:p>
        </p:txBody>
      </p:sp>
      <p:sp>
        <p:nvSpPr>
          <p:cNvPr id="3" name="Content Placeholder 2"/>
          <p:cNvSpPr>
            <a:spLocks noGrp="1"/>
          </p:cNvSpPr>
          <p:nvPr>
            <p:ph sz="half" idx="1"/>
          </p:nvPr>
        </p:nvSpPr>
        <p:spPr/>
        <p:txBody>
          <a:bodyPr>
            <a:normAutofit lnSpcReduction="10000"/>
          </a:bodyPr>
          <a:lstStyle/>
          <a:p>
            <a:r>
              <a:rPr lang="fr-CA" dirty="0"/>
              <a:t>Vérifiez le niveau de conscience, la respiration et la fréquence cardiaque de la personne
Appliquez les soins en cas de pronostic vital engagé
Si la personne est consciente, recueillez le maximum d’information sur les circonstances
Renseignez-vous sur tous les contenants ouverts
Suivez les protocoles antipoison de l’hôpital</a:t>
            </a:r>
            <a:endParaRPr lang="en-US" dirty="0"/>
          </a:p>
        </p:txBody>
      </p:sp>
      <p:pic>
        <p:nvPicPr>
          <p:cNvPr id="6" name="Espace réservé du contenu 5">
            <a:extLst>
              <a:ext uri="{FF2B5EF4-FFF2-40B4-BE49-F238E27FC236}">
                <a16:creationId xmlns:a16="http://schemas.microsoft.com/office/drawing/2014/main" id="{57568A06-C158-46AB-BFCF-977591B31209}"/>
              </a:ext>
            </a:extLst>
          </p:cNvPr>
          <p:cNvPicPr preferRelativeResize="0">
            <a:picLocks noGrp="1"/>
          </p:cNvPicPr>
          <p:nvPr>
            <p:ph sz="half" idx="2"/>
          </p:nvPr>
        </p:nvPicPr>
        <p:blipFill rotWithShape="1">
          <a:blip r:embed="rId2">
            <a:extLst>
              <a:ext uri="{28A0092B-C50C-407E-A947-70E740481C1C}">
                <a14:useLocalDpi xmlns:a14="http://schemas.microsoft.com/office/drawing/2010/main" val="0"/>
              </a:ext>
            </a:extLst>
          </a:blip>
          <a:srcRect/>
          <a:stretch/>
        </p:blipFill>
        <p:spPr>
          <a:xfrm>
            <a:off x="7341038" y="2849404"/>
            <a:ext cx="3449401" cy="2924492"/>
          </a:xfrm>
          <a:prstGeom prst="flowChartDocument">
            <a:avLst/>
          </a:prstGeom>
          <a:ln>
            <a:noFill/>
          </a:ln>
          <a:effectLst>
            <a:outerShdw blurRad="292100" dist="139700" dir="2700000" algn="tl" rotWithShape="0">
              <a:srgbClr val="333333">
                <a:alpha val="65000"/>
              </a:srgbClr>
            </a:outerShdw>
          </a:effectLst>
        </p:spPr>
      </p:pic>
      <p:sp>
        <p:nvSpPr>
          <p:cNvPr id="7" name="ZoneTexte 6">
            <a:extLst>
              <a:ext uri="{FF2B5EF4-FFF2-40B4-BE49-F238E27FC236}">
                <a16:creationId xmlns:a16="http://schemas.microsoft.com/office/drawing/2014/main" id="{17C7117A-2343-4DF5-A46F-AAFB61068257}"/>
              </a:ext>
            </a:extLst>
          </p:cNvPr>
          <p:cNvSpPr txBox="1"/>
          <p:nvPr/>
        </p:nvSpPr>
        <p:spPr>
          <a:xfrm>
            <a:off x="6404700" y="6019801"/>
            <a:ext cx="5322079" cy="338554"/>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CA" sz="1600" dirty="0">
                <a:solidFill>
                  <a:schemeClr val="bg1"/>
                </a:solidFill>
              </a:rPr>
              <a:t>L’accès aux urgences a augmenté de 20% en 2025</a:t>
            </a:r>
          </a:p>
        </p:txBody>
      </p:sp>
      <p:sp>
        <p:nvSpPr>
          <p:cNvPr id="4" name="Espace réservé du numéro de diapositive 3">
            <a:extLst>
              <a:ext uri="{FF2B5EF4-FFF2-40B4-BE49-F238E27FC236}">
                <a16:creationId xmlns:a16="http://schemas.microsoft.com/office/drawing/2014/main" id="{49FD9A32-EBFA-B269-A829-19CFCC6CC1F6}"/>
              </a:ext>
            </a:extLst>
          </p:cNvPr>
          <p:cNvSpPr>
            <a:spLocks noGrp="1"/>
          </p:cNvSpPr>
          <p:nvPr>
            <p:ph type="sldNum" sz="quarter" idx="12"/>
          </p:nvPr>
        </p:nvSpPr>
        <p:spPr/>
        <p:txBody>
          <a:bodyPr/>
          <a:lstStyle/>
          <a:p>
            <a:fld id="{270EE3C7-AF1F-4BDA-826E-C05D5B9FF57E}" type="slidenum">
              <a:rPr lang="en-US" smtClean="0"/>
              <a:t>4</a:t>
            </a:fld>
            <a:endParaRPr lang="en-US" dirty="0"/>
          </a:p>
        </p:txBody>
      </p:sp>
    </p:spTree>
    <p:extLst>
      <p:ext uri="{BB962C8B-B14F-4D97-AF65-F5344CB8AC3E}">
        <p14:creationId xmlns:p14="http://schemas.microsoft.com/office/powerpoint/2010/main" val="2341043197"/>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 name="Group 41">
            <a:extLst>
              <a:ext uri="{FF2B5EF4-FFF2-40B4-BE49-F238E27FC236}">
                <a16:creationId xmlns:a16="http://schemas.microsoft.com/office/drawing/2014/main" id="{14FC976E-8A27-4E72-B034-071A97F68B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72" name="Rectangle 71">
              <a:extLst>
                <a:ext uri="{FF2B5EF4-FFF2-40B4-BE49-F238E27FC236}">
                  <a16:creationId xmlns:a16="http://schemas.microsoft.com/office/drawing/2014/main" id="{C7603B6C-9001-43A6-A649-2FB87A57AA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73" name="Oval 43">
              <a:extLst>
                <a:ext uri="{FF2B5EF4-FFF2-40B4-BE49-F238E27FC236}">
                  <a16:creationId xmlns:a16="http://schemas.microsoft.com/office/drawing/2014/main" id="{9A470C3C-4F16-4152-94B7-B277E490E2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4" name="Oval 44">
              <a:extLst>
                <a:ext uri="{FF2B5EF4-FFF2-40B4-BE49-F238E27FC236}">
                  <a16:creationId xmlns:a16="http://schemas.microsoft.com/office/drawing/2014/main" id="{91B04907-A3D6-43D2-A085-F545B3C14E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5" name="Oval 45">
              <a:extLst>
                <a:ext uri="{FF2B5EF4-FFF2-40B4-BE49-F238E27FC236}">
                  <a16:creationId xmlns:a16="http://schemas.microsoft.com/office/drawing/2014/main" id="{7739A622-E5CB-4720-9EE2-700E778D51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6" name="Oval 46">
              <a:extLst>
                <a:ext uri="{FF2B5EF4-FFF2-40B4-BE49-F238E27FC236}">
                  <a16:creationId xmlns:a16="http://schemas.microsoft.com/office/drawing/2014/main" id="{CAA0E116-7201-4D9B-ACC0-24FD672809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7" name="Oval 47">
              <a:extLst>
                <a:ext uri="{FF2B5EF4-FFF2-40B4-BE49-F238E27FC236}">
                  <a16:creationId xmlns:a16="http://schemas.microsoft.com/office/drawing/2014/main" id="{DA4FDC90-6A2C-4E3F-A9CC-05E2BB034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8" name="Oval 48">
              <a:extLst>
                <a:ext uri="{FF2B5EF4-FFF2-40B4-BE49-F238E27FC236}">
                  <a16:creationId xmlns:a16="http://schemas.microsoft.com/office/drawing/2014/main" id="{104D7773-6EC3-4F97-8099-A1C13F1066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79" name="Freeform 5">
              <a:extLst>
                <a:ext uri="{FF2B5EF4-FFF2-40B4-BE49-F238E27FC236}">
                  <a16:creationId xmlns:a16="http://schemas.microsoft.com/office/drawing/2014/main" id="{2515E6AC-722A-4C99-986A-9D9FF0F923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fr-CA"/>
            </a:p>
          </p:txBody>
        </p:sp>
        <p:sp>
          <p:nvSpPr>
            <p:cNvPr id="80" name="Freeform 5">
              <a:extLst>
                <a:ext uri="{FF2B5EF4-FFF2-40B4-BE49-F238E27FC236}">
                  <a16:creationId xmlns:a16="http://schemas.microsoft.com/office/drawing/2014/main" id="{1BBCEC9C-87CE-409D-9883-2992FDEE59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txBody>
            <a:bodyPr/>
            <a:lstStyle/>
            <a:p>
              <a:endParaRPr lang="fr-CA"/>
            </a:p>
          </p:txBody>
        </p:sp>
        <p:sp>
          <p:nvSpPr>
            <p:cNvPr id="81" name="Freeform 5">
              <a:extLst>
                <a:ext uri="{FF2B5EF4-FFF2-40B4-BE49-F238E27FC236}">
                  <a16:creationId xmlns:a16="http://schemas.microsoft.com/office/drawing/2014/main" id="{1AC3ED4B-528E-4C95-9B5B-8DF0EE3B5D6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fr-CA"/>
            </a:p>
          </p:txBody>
        </p:sp>
      </p:grpSp>
      <p:sp>
        <p:nvSpPr>
          <p:cNvPr id="82" name="Rectangle 81">
            <a:extLst>
              <a:ext uri="{FF2B5EF4-FFF2-40B4-BE49-F238E27FC236}">
                <a16:creationId xmlns:a16="http://schemas.microsoft.com/office/drawing/2014/main" id="{231043D6-3B63-4398-B86D-7201B1BFAA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fr-CA"/>
          </a:p>
        </p:txBody>
      </p:sp>
      <p:grpSp>
        <p:nvGrpSpPr>
          <p:cNvPr id="83" name="Group 55">
            <a:extLst>
              <a:ext uri="{FF2B5EF4-FFF2-40B4-BE49-F238E27FC236}">
                <a16:creationId xmlns:a16="http://schemas.microsoft.com/office/drawing/2014/main" id="{5BF82568-1A10-4641-B53A-E783AAD10B6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84" name="Rectangle 83">
              <a:extLst>
                <a:ext uri="{FF2B5EF4-FFF2-40B4-BE49-F238E27FC236}">
                  <a16:creationId xmlns:a16="http://schemas.microsoft.com/office/drawing/2014/main" id="{1A3D0FDE-1217-4054-956A-5E679AD9DF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85" name="Oval 57">
              <a:extLst>
                <a:ext uri="{FF2B5EF4-FFF2-40B4-BE49-F238E27FC236}">
                  <a16:creationId xmlns:a16="http://schemas.microsoft.com/office/drawing/2014/main" id="{B4C24324-FAB8-4E90-BF7B-9719C4358E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86" name="Oval 58">
              <a:extLst>
                <a:ext uri="{FF2B5EF4-FFF2-40B4-BE49-F238E27FC236}">
                  <a16:creationId xmlns:a16="http://schemas.microsoft.com/office/drawing/2014/main" id="{772ECB2A-A355-44A9-963E-9A55CBF7C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87" name="Oval 59">
              <a:extLst>
                <a:ext uri="{FF2B5EF4-FFF2-40B4-BE49-F238E27FC236}">
                  <a16:creationId xmlns:a16="http://schemas.microsoft.com/office/drawing/2014/main" id="{6E5E7D5B-5B2A-4857-9E49-836B237E9C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88" name="Rectangle 87">
              <a:extLst>
                <a:ext uri="{FF2B5EF4-FFF2-40B4-BE49-F238E27FC236}">
                  <a16:creationId xmlns:a16="http://schemas.microsoft.com/office/drawing/2014/main" id="{C355B74E-705E-4D3B-AF9B-1AA4DC2BC2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89" name="Freeform 5">
              <a:extLst>
                <a:ext uri="{FF2B5EF4-FFF2-40B4-BE49-F238E27FC236}">
                  <a16:creationId xmlns:a16="http://schemas.microsoft.com/office/drawing/2014/main" id="{2380B8C1-4945-43C8-8E62-14BC1B4258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456397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txBody>
            <a:bodyPr/>
            <a:lstStyle/>
            <a:p>
              <a:endParaRPr lang="fr-CA"/>
            </a:p>
          </p:txBody>
        </p:sp>
        <p:sp>
          <p:nvSpPr>
            <p:cNvPr id="90" name="Freeform 5">
              <a:extLst>
                <a:ext uri="{FF2B5EF4-FFF2-40B4-BE49-F238E27FC236}">
                  <a16:creationId xmlns:a16="http://schemas.microsoft.com/office/drawing/2014/main" id="{B179D13E-E1A8-4FC5-B60A-10092CC1E5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5475080"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txBody>
            <a:bodyPr/>
            <a:lstStyle/>
            <a:p>
              <a:endParaRPr lang="fr-CA"/>
            </a:p>
          </p:txBody>
        </p:sp>
        <p:sp>
          <p:nvSpPr>
            <p:cNvPr id="91" name="Freeform 5">
              <a:extLst>
                <a:ext uri="{FF2B5EF4-FFF2-40B4-BE49-F238E27FC236}">
                  <a16:creationId xmlns:a16="http://schemas.microsoft.com/office/drawing/2014/main" id="{AFA7659A-B03D-4352-B716-F721BA005C9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txBody>
            <a:bodyPr/>
            <a:lstStyle/>
            <a:p>
              <a:endParaRPr lang="fr-CA"/>
            </a:p>
          </p:txBody>
        </p:sp>
      </p:grpSp>
      <p:sp>
        <p:nvSpPr>
          <p:cNvPr id="2" name="Titre 1">
            <a:extLst>
              <a:ext uri="{FF2B5EF4-FFF2-40B4-BE49-F238E27FC236}">
                <a16:creationId xmlns:a16="http://schemas.microsoft.com/office/drawing/2014/main" id="{6D579F08-C980-4D23-ACFB-6C2B1B92BD0C}"/>
              </a:ext>
            </a:extLst>
          </p:cNvPr>
          <p:cNvSpPr>
            <a:spLocks noGrp="1"/>
          </p:cNvSpPr>
          <p:nvPr>
            <p:ph type="title"/>
          </p:nvPr>
        </p:nvSpPr>
        <p:spPr>
          <a:xfrm>
            <a:off x="639098" y="629265"/>
            <a:ext cx="6209299" cy="1622322"/>
          </a:xfrm>
        </p:spPr>
        <p:txBody>
          <a:bodyPr vert="horz" lIns="91440" tIns="45720" rIns="91440" bIns="45720" rtlCol="0" anchor="ctr">
            <a:normAutofit/>
          </a:bodyPr>
          <a:lstStyle/>
          <a:p>
            <a:r>
              <a:rPr lang="en-US"/>
              <a:t>Patients sous influence - Évaluation</a:t>
            </a:r>
          </a:p>
        </p:txBody>
      </p:sp>
      <p:sp>
        <p:nvSpPr>
          <p:cNvPr id="3" name="Espace réservé du contenu 2">
            <a:extLst>
              <a:ext uri="{FF2B5EF4-FFF2-40B4-BE49-F238E27FC236}">
                <a16:creationId xmlns:a16="http://schemas.microsoft.com/office/drawing/2014/main" id="{D3110AF1-866C-40AB-904A-CEE378C9AB80}"/>
              </a:ext>
            </a:extLst>
          </p:cNvPr>
          <p:cNvSpPr>
            <a:spLocks noGrp="1"/>
          </p:cNvSpPr>
          <p:nvPr>
            <p:ph sz="half" idx="1"/>
          </p:nvPr>
        </p:nvSpPr>
        <p:spPr>
          <a:xfrm>
            <a:off x="639098" y="2418735"/>
            <a:ext cx="6209299" cy="3811740"/>
          </a:xfrm>
        </p:spPr>
        <p:txBody>
          <a:bodyPr vert="horz" lIns="91440" tIns="45720" rIns="91440" bIns="45720" rtlCol="0" anchor="ctr">
            <a:normAutofit/>
          </a:bodyPr>
          <a:lstStyle/>
          <a:p>
            <a:r>
              <a:rPr lang="en-US">
                <a:solidFill>
                  <a:schemeClr val="bg1"/>
                </a:solidFill>
              </a:rPr>
              <a:t>Coopération réduite</a:t>
            </a:r>
          </a:p>
          <a:p>
            <a:r>
              <a:rPr lang="en-US">
                <a:solidFill>
                  <a:schemeClr val="bg1"/>
                </a:solidFill>
              </a:rPr>
              <a:t>Fiabilité de l’historique réduite</a:t>
            </a:r>
          </a:p>
          <a:p>
            <a:r>
              <a:rPr lang="en-US">
                <a:solidFill>
                  <a:schemeClr val="bg1"/>
                </a:solidFill>
              </a:rPr>
              <a:t>Altérations de :</a:t>
            </a:r>
          </a:p>
          <a:p>
            <a:pPr lvl="1"/>
            <a:r>
              <a:rPr lang="en-US">
                <a:solidFill>
                  <a:schemeClr val="bg1"/>
                </a:solidFill>
              </a:rPr>
              <a:t>Niveau de conscience</a:t>
            </a:r>
          </a:p>
          <a:p>
            <a:pPr lvl="1"/>
            <a:r>
              <a:rPr lang="en-US">
                <a:solidFill>
                  <a:schemeClr val="bg1"/>
                </a:solidFill>
              </a:rPr>
              <a:t>Réponse des pupilles</a:t>
            </a:r>
          </a:p>
          <a:p>
            <a:pPr lvl="1"/>
            <a:r>
              <a:rPr lang="en-US">
                <a:solidFill>
                  <a:schemeClr val="bg1"/>
                </a:solidFill>
              </a:rPr>
              <a:t>Signes vitaux</a:t>
            </a:r>
          </a:p>
          <a:p>
            <a:pPr lvl="1"/>
            <a:r>
              <a:rPr lang="en-US">
                <a:solidFill>
                  <a:schemeClr val="bg1"/>
                </a:solidFill>
              </a:rPr>
              <a:t>Perception de la douleur</a:t>
            </a:r>
          </a:p>
          <a:p>
            <a:r>
              <a:rPr lang="en-US">
                <a:solidFill>
                  <a:schemeClr val="bg1"/>
                </a:solidFill>
              </a:rPr>
              <a:t>Le patient n’est jamais  « JUSTE SAOUL »</a:t>
            </a:r>
          </a:p>
          <a:p>
            <a:pPr marL="0" indent="0"/>
            <a:endParaRPr lang="en-US">
              <a:solidFill>
                <a:schemeClr val="bg1"/>
              </a:solidFill>
            </a:endParaRPr>
          </a:p>
        </p:txBody>
      </p:sp>
      <p:pic>
        <p:nvPicPr>
          <p:cNvPr id="5" name="Content Placeholder 5" descr="Une image contenant personne, utilisation, homme, femme&#10;&#10;Description générée automatiquement">
            <a:extLst>
              <a:ext uri="{FF2B5EF4-FFF2-40B4-BE49-F238E27FC236}">
                <a16:creationId xmlns:a16="http://schemas.microsoft.com/office/drawing/2014/main" id="{B346F43C-64EC-4CFB-B72D-F661415CEB9D}"/>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17886" r="23358" b="3"/>
          <a:stretch/>
        </p:blipFill>
        <p:spPr>
          <a:xfrm>
            <a:off x="7541342" y="645106"/>
            <a:ext cx="4002201" cy="5585369"/>
          </a:xfrm>
          <a:prstGeom prst="rect">
            <a:avLst/>
          </a:prstGeom>
        </p:spPr>
      </p:pic>
      <p:sp>
        <p:nvSpPr>
          <p:cNvPr id="92" name="Rectangle 91">
            <a:extLst>
              <a:ext uri="{FF2B5EF4-FFF2-40B4-BE49-F238E27FC236}">
                <a16:creationId xmlns:a16="http://schemas.microsoft.com/office/drawing/2014/main" id="{F8CED34E-94D1-45D6-A770-785273CEB4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4" name="Espace réservé du numéro de diapositive 3">
            <a:extLst>
              <a:ext uri="{FF2B5EF4-FFF2-40B4-BE49-F238E27FC236}">
                <a16:creationId xmlns:a16="http://schemas.microsoft.com/office/drawing/2014/main" id="{F1C3FD0D-6C43-7E2E-5655-9761CE028058}"/>
              </a:ext>
            </a:extLst>
          </p:cNvPr>
          <p:cNvSpPr>
            <a:spLocks noGrp="1"/>
          </p:cNvSpPr>
          <p:nvPr>
            <p:ph type="sldNum" sz="quarter" idx="12"/>
          </p:nvPr>
        </p:nvSpPr>
        <p:spPr/>
        <p:txBody>
          <a:bodyPr/>
          <a:lstStyle/>
          <a:p>
            <a:fld id="{270EE3C7-AF1F-4BDA-826E-C05D5B9FF57E}" type="slidenum">
              <a:rPr lang="en-US" smtClean="0"/>
              <a:t>5</a:t>
            </a:fld>
            <a:endParaRPr lang="en-US" dirty="0"/>
          </a:p>
        </p:txBody>
      </p:sp>
    </p:spTree>
    <p:extLst>
      <p:ext uri="{BB962C8B-B14F-4D97-AF65-F5344CB8AC3E}">
        <p14:creationId xmlns:p14="http://schemas.microsoft.com/office/powerpoint/2010/main" val="3172700998"/>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F36703-07ED-41CA-949A-69D78789F81E}"/>
              </a:ext>
            </a:extLst>
          </p:cNvPr>
          <p:cNvSpPr>
            <a:spLocks noGrp="1"/>
          </p:cNvSpPr>
          <p:nvPr>
            <p:ph type="title"/>
          </p:nvPr>
        </p:nvSpPr>
        <p:spPr/>
        <p:txBody>
          <a:bodyPr/>
          <a:lstStyle/>
          <a:p>
            <a:r>
              <a:rPr lang="fr-CA" dirty="0"/>
              <a:t>Drogues</a:t>
            </a:r>
          </a:p>
        </p:txBody>
      </p:sp>
      <p:graphicFrame>
        <p:nvGraphicFramePr>
          <p:cNvPr id="4" name="Tableau 4">
            <a:extLst>
              <a:ext uri="{FF2B5EF4-FFF2-40B4-BE49-F238E27FC236}">
                <a16:creationId xmlns:a16="http://schemas.microsoft.com/office/drawing/2014/main" id="{C66C66B7-46C2-487F-9578-62FD52F97DE0}"/>
              </a:ext>
            </a:extLst>
          </p:cNvPr>
          <p:cNvGraphicFramePr>
            <a:graphicFrameLocks noGrp="1"/>
          </p:cNvGraphicFramePr>
          <p:nvPr>
            <p:ph idx="1"/>
            <p:extLst>
              <p:ext uri="{D42A27DB-BD31-4B8C-83A1-F6EECF244321}">
                <p14:modId xmlns:p14="http://schemas.microsoft.com/office/powerpoint/2010/main" val="3674982472"/>
              </p:ext>
            </p:extLst>
          </p:nvPr>
        </p:nvGraphicFramePr>
        <p:xfrm>
          <a:off x="1492250" y="2731836"/>
          <a:ext cx="9207501" cy="3531721"/>
        </p:xfrm>
        <a:graphic>
          <a:graphicData uri="http://schemas.openxmlformats.org/drawingml/2006/table">
            <a:tbl>
              <a:tblPr firstRow="1" bandRow="1">
                <a:tableStyleId>{EB9631B5-78F2-41C9-869B-9F39066F8104}</a:tableStyleId>
              </a:tblPr>
              <a:tblGrid>
                <a:gridCol w="2566068">
                  <a:extLst>
                    <a:ext uri="{9D8B030D-6E8A-4147-A177-3AD203B41FA5}">
                      <a16:colId xmlns:a16="http://schemas.microsoft.com/office/drawing/2014/main" val="1413155773"/>
                    </a:ext>
                  </a:extLst>
                </a:gridCol>
                <a:gridCol w="3572266">
                  <a:extLst>
                    <a:ext uri="{9D8B030D-6E8A-4147-A177-3AD203B41FA5}">
                      <a16:colId xmlns:a16="http://schemas.microsoft.com/office/drawing/2014/main" val="3526879130"/>
                    </a:ext>
                  </a:extLst>
                </a:gridCol>
                <a:gridCol w="3069167">
                  <a:extLst>
                    <a:ext uri="{9D8B030D-6E8A-4147-A177-3AD203B41FA5}">
                      <a16:colId xmlns:a16="http://schemas.microsoft.com/office/drawing/2014/main" val="334575595"/>
                    </a:ext>
                  </a:extLst>
                </a:gridCol>
              </a:tblGrid>
              <a:tr h="469149">
                <a:tc>
                  <a:txBody>
                    <a:bodyPr/>
                    <a:lstStyle/>
                    <a:p>
                      <a:r>
                        <a:rPr lang="fr-CA" dirty="0"/>
                        <a:t>Substance</a:t>
                      </a:r>
                    </a:p>
                  </a:txBody>
                  <a:tcPr anchor="ctr"/>
                </a:tc>
                <a:tc>
                  <a:txBody>
                    <a:bodyPr/>
                    <a:lstStyle/>
                    <a:p>
                      <a:r>
                        <a:rPr lang="fr-CA" dirty="0"/>
                        <a:t>Apparence</a:t>
                      </a:r>
                    </a:p>
                  </a:txBody>
                  <a:tcPr anchor="ctr"/>
                </a:tc>
                <a:tc>
                  <a:txBody>
                    <a:bodyPr/>
                    <a:lstStyle/>
                    <a:p>
                      <a:r>
                        <a:rPr lang="fr-CA" dirty="0"/>
                        <a:t>Administration</a:t>
                      </a:r>
                    </a:p>
                  </a:txBody>
                  <a:tcPr anchor="ctr"/>
                </a:tc>
                <a:extLst>
                  <a:ext uri="{0D108BD9-81ED-4DB2-BD59-A6C34878D82A}">
                    <a16:rowId xmlns:a16="http://schemas.microsoft.com/office/drawing/2014/main" val="4242795856"/>
                  </a:ext>
                </a:extLst>
              </a:tr>
              <a:tr h="507725">
                <a:tc>
                  <a:txBody>
                    <a:bodyPr/>
                    <a:lstStyle/>
                    <a:p>
                      <a:r>
                        <a:rPr lang="fr-CA" dirty="0"/>
                        <a:t>Méthamphétamines</a:t>
                      </a:r>
                    </a:p>
                  </a:txBody>
                  <a:tcPr/>
                </a:tc>
                <a:tc>
                  <a:txBody>
                    <a:bodyPr/>
                    <a:lstStyle/>
                    <a:p>
                      <a:r>
                        <a:rPr lang="fr-CA" dirty="0"/>
                        <a:t>Poudre blanche, pilule, blocs style paraffine</a:t>
                      </a:r>
                    </a:p>
                  </a:txBody>
                  <a:tcPr/>
                </a:tc>
                <a:tc>
                  <a:txBody>
                    <a:bodyPr/>
                    <a:lstStyle/>
                    <a:p>
                      <a:r>
                        <a:rPr lang="fr-CA" dirty="0"/>
                        <a:t>Injecté, inhalé, avalé </a:t>
                      </a:r>
                    </a:p>
                  </a:txBody>
                  <a:tcPr/>
                </a:tc>
                <a:extLst>
                  <a:ext uri="{0D108BD9-81ED-4DB2-BD59-A6C34878D82A}">
                    <a16:rowId xmlns:a16="http://schemas.microsoft.com/office/drawing/2014/main" val="3010962592"/>
                  </a:ext>
                </a:extLst>
              </a:tr>
              <a:tr h="311667">
                <a:tc>
                  <a:txBody>
                    <a:bodyPr/>
                    <a:lstStyle/>
                    <a:p>
                      <a:r>
                        <a:rPr lang="fr-CA" dirty="0"/>
                        <a:t>Cocaïne</a:t>
                      </a:r>
                    </a:p>
                  </a:txBody>
                  <a:tcPr/>
                </a:tc>
                <a:tc>
                  <a:txBody>
                    <a:bodyPr/>
                    <a:lstStyle/>
                    <a:p>
                      <a:r>
                        <a:rPr lang="fr-CA" dirty="0"/>
                        <a:t>Poudre cristalline blanche</a:t>
                      </a:r>
                    </a:p>
                  </a:txBody>
                  <a:tcPr/>
                </a:tc>
                <a:tc>
                  <a:txBody>
                    <a:bodyPr/>
                    <a:lstStyle/>
                    <a:p>
                      <a:r>
                        <a:rPr lang="fr-CA" dirty="0"/>
                        <a:t>Inhalé, injecté</a:t>
                      </a:r>
                    </a:p>
                  </a:txBody>
                  <a:tcPr/>
                </a:tc>
                <a:extLst>
                  <a:ext uri="{0D108BD9-81ED-4DB2-BD59-A6C34878D82A}">
                    <a16:rowId xmlns:a16="http://schemas.microsoft.com/office/drawing/2014/main" val="2197073881"/>
                  </a:ext>
                </a:extLst>
              </a:tr>
              <a:tr h="311667">
                <a:tc>
                  <a:txBody>
                    <a:bodyPr/>
                    <a:lstStyle/>
                    <a:p>
                      <a:r>
                        <a:rPr lang="fr-CA" dirty="0"/>
                        <a:t>Crack cocaïne</a:t>
                      </a:r>
                    </a:p>
                  </a:txBody>
                  <a:tcPr/>
                </a:tc>
                <a:tc>
                  <a:txBody>
                    <a:bodyPr/>
                    <a:lstStyle/>
                    <a:p>
                      <a:r>
                        <a:rPr lang="fr-CA" dirty="0"/>
                        <a:t>Bloc cristallin blanc</a:t>
                      </a:r>
                    </a:p>
                  </a:txBody>
                  <a:tcPr/>
                </a:tc>
                <a:tc>
                  <a:txBody>
                    <a:bodyPr/>
                    <a:lstStyle/>
                    <a:p>
                      <a:r>
                        <a:rPr lang="fr-CA" dirty="0"/>
                        <a:t>Fumé</a:t>
                      </a:r>
                    </a:p>
                  </a:txBody>
                  <a:tcPr/>
                </a:tc>
                <a:extLst>
                  <a:ext uri="{0D108BD9-81ED-4DB2-BD59-A6C34878D82A}">
                    <a16:rowId xmlns:a16="http://schemas.microsoft.com/office/drawing/2014/main" val="2185750177"/>
                  </a:ext>
                </a:extLst>
              </a:tr>
              <a:tr h="311667">
                <a:tc>
                  <a:txBody>
                    <a:bodyPr/>
                    <a:lstStyle/>
                    <a:p>
                      <a:r>
                        <a:rPr lang="fr-CA" dirty="0"/>
                        <a:t>Marijuana</a:t>
                      </a:r>
                    </a:p>
                  </a:txBody>
                  <a:tcPr/>
                </a:tc>
                <a:tc>
                  <a:txBody>
                    <a:bodyPr/>
                    <a:lstStyle/>
                    <a:p>
                      <a:r>
                        <a:rPr lang="fr-CA" dirty="0"/>
                        <a:t>Plante avec tige ou graines</a:t>
                      </a:r>
                    </a:p>
                  </a:txBody>
                  <a:tcPr/>
                </a:tc>
                <a:tc>
                  <a:txBody>
                    <a:bodyPr/>
                    <a:lstStyle/>
                    <a:p>
                      <a:r>
                        <a:rPr lang="fr-CA" dirty="0"/>
                        <a:t>Fumé, mangé</a:t>
                      </a:r>
                    </a:p>
                  </a:txBody>
                  <a:tcPr/>
                </a:tc>
                <a:extLst>
                  <a:ext uri="{0D108BD9-81ED-4DB2-BD59-A6C34878D82A}">
                    <a16:rowId xmlns:a16="http://schemas.microsoft.com/office/drawing/2014/main" val="1960669058"/>
                  </a:ext>
                </a:extLst>
              </a:tr>
              <a:tr h="545416">
                <a:tc>
                  <a:txBody>
                    <a:bodyPr/>
                    <a:lstStyle/>
                    <a:p>
                      <a:r>
                        <a:rPr lang="fr-CA" dirty="0"/>
                        <a:t>Héroïne (opiacées)</a:t>
                      </a:r>
                    </a:p>
                  </a:txBody>
                  <a:tcPr/>
                </a:tc>
                <a:tc>
                  <a:txBody>
                    <a:bodyPr/>
                    <a:lstStyle/>
                    <a:p>
                      <a:r>
                        <a:rPr lang="fr-CA" dirty="0"/>
                        <a:t>Poudre blanche à brun foncé ou pâte goudronneuse</a:t>
                      </a:r>
                    </a:p>
                  </a:txBody>
                  <a:tcPr/>
                </a:tc>
                <a:tc>
                  <a:txBody>
                    <a:bodyPr/>
                    <a:lstStyle/>
                    <a:p>
                      <a:r>
                        <a:rPr lang="fr-CA" dirty="0"/>
                        <a:t>Injecté, fumé, inhalé</a:t>
                      </a:r>
                    </a:p>
                  </a:txBody>
                  <a:tcPr/>
                </a:tc>
                <a:extLst>
                  <a:ext uri="{0D108BD9-81ED-4DB2-BD59-A6C34878D82A}">
                    <a16:rowId xmlns:a16="http://schemas.microsoft.com/office/drawing/2014/main" val="854484693"/>
                  </a:ext>
                </a:extLst>
              </a:tr>
              <a:tr h="685132">
                <a:tc>
                  <a:txBody>
                    <a:bodyPr/>
                    <a:lstStyle/>
                    <a:p>
                      <a:r>
                        <a:rPr lang="fr-CA" dirty="0"/>
                        <a:t>PCP</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dirty="0"/>
                        <a:t>Liquide, poudre cristalline blanche, pilule ou capsule</a:t>
                      </a:r>
                    </a:p>
                  </a:txBody>
                  <a:tcPr/>
                </a:tc>
                <a:tc>
                  <a:txBody>
                    <a:bodyPr/>
                    <a:lstStyle/>
                    <a:p>
                      <a:r>
                        <a:rPr lang="fr-CA" dirty="0"/>
                        <a:t>Injecté, fumé, avalé</a:t>
                      </a:r>
                    </a:p>
                  </a:txBody>
                  <a:tcPr/>
                </a:tc>
                <a:extLst>
                  <a:ext uri="{0D108BD9-81ED-4DB2-BD59-A6C34878D82A}">
                    <a16:rowId xmlns:a16="http://schemas.microsoft.com/office/drawing/2014/main" val="3235842276"/>
                  </a:ext>
                </a:extLst>
              </a:tr>
            </a:tbl>
          </a:graphicData>
        </a:graphic>
      </p:graphicFrame>
      <p:sp>
        <p:nvSpPr>
          <p:cNvPr id="3" name="Espace réservé du numéro de diapositive 2">
            <a:extLst>
              <a:ext uri="{FF2B5EF4-FFF2-40B4-BE49-F238E27FC236}">
                <a16:creationId xmlns:a16="http://schemas.microsoft.com/office/drawing/2014/main" id="{84B50271-DA3A-6D83-AC1E-AB3CC7AAC7AF}"/>
              </a:ext>
            </a:extLst>
          </p:cNvPr>
          <p:cNvSpPr>
            <a:spLocks noGrp="1"/>
          </p:cNvSpPr>
          <p:nvPr>
            <p:ph type="sldNum" sz="quarter" idx="12"/>
          </p:nvPr>
        </p:nvSpPr>
        <p:spPr/>
        <p:txBody>
          <a:bodyPr/>
          <a:lstStyle/>
          <a:p>
            <a:fld id="{270EE3C7-AF1F-4BDA-826E-C05D5B9FF57E}" type="slidenum">
              <a:rPr lang="en-US" smtClean="0"/>
              <a:t>6</a:t>
            </a:fld>
            <a:endParaRPr lang="en-US" dirty="0"/>
          </a:p>
        </p:txBody>
      </p:sp>
    </p:spTree>
    <p:extLst>
      <p:ext uri="{BB962C8B-B14F-4D97-AF65-F5344CB8AC3E}">
        <p14:creationId xmlns:p14="http://schemas.microsoft.com/office/powerpoint/2010/main" val="2200210756"/>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1122946"/>
            <a:ext cx="8761413" cy="557685"/>
          </a:xfrm>
        </p:spPr>
        <p:txBody>
          <a:bodyPr>
            <a:normAutofit fontScale="90000"/>
          </a:bodyPr>
          <a:lstStyle/>
          <a:p>
            <a:r>
              <a:rPr lang="fr-CA" dirty="0"/>
              <a:t>Soins d’urgence pour les morsures et </a:t>
            </a:r>
            <a:br>
              <a:rPr lang="fr-CA" dirty="0"/>
            </a:br>
            <a:r>
              <a:rPr lang="fr-CA" dirty="0"/>
              <a:t>les piqûres d’animaux
</a:t>
            </a:r>
            <a:endParaRPr lang="en-US" dirty="0"/>
          </a:p>
        </p:txBody>
      </p:sp>
      <p:graphicFrame>
        <p:nvGraphicFramePr>
          <p:cNvPr id="4" name="Tableau 4">
            <a:extLst>
              <a:ext uri="{FF2B5EF4-FFF2-40B4-BE49-F238E27FC236}">
                <a16:creationId xmlns:a16="http://schemas.microsoft.com/office/drawing/2014/main" id="{045E0733-B50C-4804-B153-45FC96CE9A26}"/>
              </a:ext>
            </a:extLst>
          </p:cNvPr>
          <p:cNvGraphicFramePr>
            <a:graphicFrameLocks noGrp="1"/>
          </p:cNvGraphicFramePr>
          <p:nvPr>
            <p:ph idx="1"/>
            <p:extLst>
              <p:ext uri="{D42A27DB-BD31-4B8C-83A1-F6EECF244321}">
                <p14:modId xmlns:p14="http://schemas.microsoft.com/office/powerpoint/2010/main" val="96552112"/>
              </p:ext>
            </p:extLst>
          </p:nvPr>
        </p:nvGraphicFramePr>
        <p:xfrm>
          <a:off x="986551" y="3304674"/>
          <a:ext cx="10218898" cy="2420989"/>
        </p:xfrm>
        <a:graphic>
          <a:graphicData uri="http://schemas.openxmlformats.org/drawingml/2006/table">
            <a:tbl>
              <a:tblPr firstRow="1" bandRow="1">
                <a:tableStyleId>{9DCAF9ED-07DC-4A11-8D7F-57B35C25682E}</a:tableStyleId>
              </a:tblPr>
              <a:tblGrid>
                <a:gridCol w="2376652">
                  <a:extLst>
                    <a:ext uri="{9D8B030D-6E8A-4147-A177-3AD203B41FA5}">
                      <a16:colId xmlns:a16="http://schemas.microsoft.com/office/drawing/2014/main" val="1805254892"/>
                    </a:ext>
                  </a:extLst>
                </a:gridCol>
                <a:gridCol w="3187677">
                  <a:extLst>
                    <a:ext uri="{9D8B030D-6E8A-4147-A177-3AD203B41FA5}">
                      <a16:colId xmlns:a16="http://schemas.microsoft.com/office/drawing/2014/main" val="180793657"/>
                    </a:ext>
                  </a:extLst>
                </a:gridCol>
                <a:gridCol w="4654569">
                  <a:extLst>
                    <a:ext uri="{9D8B030D-6E8A-4147-A177-3AD203B41FA5}">
                      <a16:colId xmlns:a16="http://schemas.microsoft.com/office/drawing/2014/main" val="2463843850"/>
                    </a:ext>
                  </a:extLst>
                </a:gridCol>
              </a:tblGrid>
              <a:tr h="545431">
                <a:tc>
                  <a:txBody>
                    <a:bodyPr/>
                    <a:lstStyle/>
                    <a:p>
                      <a:pPr algn="ctr"/>
                      <a:r>
                        <a:rPr lang="fr-CA" dirty="0"/>
                        <a:t>Animal</a:t>
                      </a:r>
                    </a:p>
                  </a:txBody>
                  <a:tcPr anchor="ctr">
                    <a:cell3D prstMaterial="dkEdge">
                      <a:bevel/>
                      <a:lightRig rig="flood" dir="t"/>
                    </a:cell3D>
                  </a:tcPr>
                </a:tc>
                <a:tc>
                  <a:txBody>
                    <a:bodyPr/>
                    <a:lstStyle/>
                    <a:p>
                      <a:pPr algn="ctr"/>
                      <a:r>
                        <a:rPr lang="fr-CA" dirty="0"/>
                        <a:t>Signes de piqûre/morsure</a:t>
                      </a:r>
                    </a:p>
                  </a:txBody>
                  <a:tcPr anchor="ctr">
                    <a:cell3D prstMaterial="dkEdge">
                      <a:bevel/>
                      <a:lightRig rig="flood" dir="t"/>
                    </a:cell3D>
                  </a:tcPr>
                </a:tc>
                <a:tc>
                  <a:txBody>
                    <a:bodyPr/>
                    <a:lstStyle/>
                    <a:p>
                      <a:pPr algn="ctr"/>
                      <a:r>
                        <a:rPr lang="fr-CA" dirty="0"/>
                        <a:t>Soins</a:t>
                      </a:r>
                    </a:p>
                  </a:txBody>
                  <a:tcPr anchor="ctr">
                    <a:cell3D prstMaterial="dkEdge">
                      <a:bevel/>
                      <a:lightRig rig="flood" dir="t"/>
                    </a:cell3D>
                  </a:tcPr>
                </a:tc>
                <a:extLst>
                  <a:ext uri="{0D108BD9-81ED-4DB2-BD59-A6C34878D82A}">
                    <a16:rowId xmlns:a16="http://schemas.microsoft.com/office/drawing/2014/main" val="3292715766"/>
                  </a:ext>
                </a:extLst>
              </a:tr>
              <a:tr h="617739">
                <a:tc>
                  <a:txBody>
                    <a:bodyPr/>
                    <a:lstStyle/>
                    <a:p>
                      <a:r>
                        <a:rPr lang="fr-CA" dirty="0"/>
                        <a:t>Araignée/scorpion</a:t>
                      </a:r>
                    </a:p>
                  </a:txBody>
                  <a:tcPr>
                    <a:cell3D prstMaterial="dkEdge">
                      <a:bevel/>
                      <a:lightRig rig="flood" dir="t"/>
                    </a:cell3D>
                  </a:tcPr>
                </a:tc>
                <a:tc>
                  <a:txBody>
                    <a:bodyPr/>
                    <a:lstStyle/>
                    <a:p>
                      <a:r>
                        <a:rPr lang="fr-CA" dirty="0"/>
                        <a:t>Marque, œdème, douleur</a:t>
                      </a:r>
                    </a:p>
                  </a:txBody>
                  <a:tcPr>
                    <a:cell3D prstMaterial="dkEdge">
                      <a:bevel/>
                      <a:lightRig rig="flood" dir="t"/>
                    </a:cell3D>
                  </a:tcPr>
                </a:tc>
                <a:tc>
                  <a:txBody>
                    <a:bodyPr/>
                    <a:lstStyle/>
                    <a:p>
                      <a:r>
                        <a:rPr lang="fr-CA" dirty="0"/>
                        <a:t>Nettoyage, application de glace</a:t>
                      </a:r>
                    </a:p>
                  </a:txBody>
                  <a:tcPr>
                    <a:cell3D prstMaterial="dkEdge">
                      <a:bevel/>
                      <a:lightRig rig="flood" dir="t"/>
                    </a:cell3D>
                  </a:tcPr>
                </a:tc>
                <a:extLst>
                  <a:ext uri="{0D108BD9-81ED-4DB2-BD59-A6C34878D82A}">
                    <a16:rowId xmlns:a16="http://schemas.microsoft.com/office/drawing/2014/main" val="173036632"/>
                  </a:ext>
                </a:extLst>
              </a:tr>
              <a:tr h="617739">
                <a:tc>
                  <a:txBody>
                    <a:bodyPr/>
                    <a:lstStyle/>
                    <a:p>
                      <a:r>
                        <a:rPr lang="fr-CA" dirty="0"/>
                        <a:t>Serpent</a:t>
                      </a:r>
                    </a:p>
                  </a:txBody>
                  <a:tcPr>
                    <a:cell3D prstMaterial="dkEdge">
                      <a:bevel/>
                      <a:lightRig rig="flood" dir="t"/>
                    </a:cell3D>
                  </a:tcPr>
                </a:tc>
                <a:tc>
                  <a:txBody>
                    <a:bodyPr/>
                    <a:lstStyle/>
                    <a:p>
                      <a:r>
                        <a:rPr lang="fr-CA" dirty="0"/>
                        <a:t>Marque, douleur</a:t>
                      </a:r>
                    </a:p>
                  </a:txBody>
                  <a:tcPr>
                    <a:cell3D prstMaterial="dkEdge">
                      <a:bevel/>
                      <a:lightRig rig="flood" dir="t"/>
                    </a:cell3D>
                  </a:tcPr>
                </a:tc>
                <a:tc>
                  <a:txBody>
                    <a:bodyPr/>
                    <a:lstStyle/>
                    <a:p>
                      <a:r>
                        <a:rPr lang="fr-CA" dirty="0"/>
                        <a:t>Nettoyage, maintien sous le cœur </a:t>
                      </a:r>
                    </a:p>
                  </a:txBody>
                  <a:tcPr>
                    <a:cell3D prstMaterial="dkEdge">
                      <a:bevel/>
                      <a:lightRig rig="flood" dir="t"/>
                    </a:cell3D>
                  </a:tcPr>
                </a:tc>
                <a:extLst>
                  <a:ext uri="{0D108BD9-81ED-4DB2-BD59-A6C34878D82A}">
                    <a16:rowId xmlns:a16="http://schemas.microsoft.com/office/drawing/2014/main" val="1580978531"/>
                  </a:ext>
                </a:extLst>
              </a:tr>
              <a:tr h="617739">
                <a:tc>
                  <a:txBody>
                    <a:bodyPr/>
                    <a:lstStyle/>
                    <a:p>
                      <a:r>
                        <a:rPr lang="fr-CA" dirty="0"/>
                        <a:t>Autres</a:t>
                      </a:r>
                    </a:p>
                  </a:txBody>
                  <a:tcPr>
                    <a:cell3D prstMaterial="dkEdge">
                      <a:bevel/>
                      <a:lightRig rig="flood" dir="t"/>
                    </a:cell3D>
                  </a:tcPr>
                </a:tc>
                <a:tc>
                  <a:txBody>
                    <a:bodyPr/>
                    <a:lstStyle/>
                    <a:p>
                      <a:r>
                        <a:rPr lang="fr-CA" dirty="0"/>
                        <a:t>Marque, saignement</a:t>
                      </a:r>
                    </a:p>
                  </a:txBody>
                  <a:tcPr>
                    <a:cell3D prstMaterial="dkEdge">
                      <a:bevel/>
                      <a:lightRig rig="flood" dir="t"/>
                    </a:cell3D>
                  </a:tcPr>
                </a:tc>
                <a:tc>
                  <a:txBody>
                    <a:bodyPr/>
                    <a:lstStyle/>
                    <a:p>
                      <a:r>
                        <a:rPr lang="fr-CA" noProof="0" dirty="0"/>
                        <a:t>N</a:t>
                      </a:r>
                      <a:r>
                        <a:rPr lang="fr-CA" sz="1800" kern="1200" noProof="0" dirty="0">
                          <a:effectLst/>
                        </a:rPr>
                        <a:t>ettoyage, contrôle du saignement, traitement antibiotique</a:t>
                      </a:r>
                      <a:endParaRPr lang="fr-CA" noProof="0" dirty="0"/>
                    </a:p>
                  </a:txBody>
                  <a:tcPr>
                    <a:cell3D prstMaterial="dkEdge">
                      <a:bevel/>
                      <a:lightRig rig="flood" dir="t"/>
                    </a:cell3D>
                  </a:tcPr>
                </a:tc>
                <a:extLst>
                  <a:ext uri="{0D108BD9-81ED-4DB2-BD59-A6C34878D82A}">
                    <a16:rowId xmlns:a16="http://schemas.microsoft.com/office/drawing/2014/main" val="1805806864"/>
                  </a:ext>
                </a:extLst>
              </a:tr>
            </a:tbl>
          </a:graphicData>
        </a:graphic>
      </p:graphicFrame>
      <p:sp>
        <p:nvSpPr>
          <p:cNvPr id="3" name="Espace réservé du numéro de diapositive 2">
            <a:extLst>
              <a:ext uri="{FF2B5EF4-FFF2-40B4-BE49-F238E27FC236}">
                <a16:creationId xmlns:a16="http://schemas.microsoft.com/office/drawing/2014/main" id="{E02DBB31-BFDE-D570-2986-A5772C08CC58}"/>
              </a:ext>
            </a:extLst>
          </p:cNvPr>
          <p:cNvSpPr>
            <a:spLocks noGrp="1"/>
          </p:cNvSpPr>
          <p:nvPr>
            <p:ph type="sldNum" sz="quarter" idx="12"/>
          </p:nvPr>
        </p:nvSpPr>
        <p:spPr/>
        <p:txBody>
          <a:bodyPr/>
          <a:lstStyle/>
          <a:p>
            <a:fld id="{270EE3C7-AF1F-4BDA-826E-C05D5B9FF57E}" type="slidenum">
              <a:rPr lang="en-US" smtClean="0"/>
              <a:t>7</a:t>
            </a:fld>
            <a:endParaRPr lang="en-US" dirty="0"/>
          </a:p>
        </p:txBody>
      </p:sp>
    </p:spTree>
    <p:extLst>
      <p:ext uri="{BB962C8B-B14F-4D97-AF65-F5344CB8AC3E}">
        <p14:creationId xmlns:p14="http://schemas.microsoft.com/office/powerpoint/2010/main" val="445964007"/>
      </p:ext>
    </p:extLst>
  </p:cSld>
  <p:clrMapOvr>
    <a:masterClrMapping/>
  </p:clrMapOvr>
  <mc:AlternateContent xmlns:mc="http://schemas.openxmlformats.org/markup-compatibility/2006" xmlns:p14="http://schemas.microsoft.com/office/powerpoint/2010/main">
    <mc:Choice Requires="p14">
      <p:transition spd="slow" p14:dur="2000">
        <p14:doors/>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le d’ions">
  <a:themeElements>
    <a:clrScheme name="Salle d’ions">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Candara">
      <a:maj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panose="020E0502030303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lle d’ions">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TotalTime>
  <Words>319</Words>
  <Application>Microsoft Office PowerPoint</Application>
  <PresentationFormat>Grand écran</PresentationFormat>
  <Paragraphs>72</Paragraphs>
  <Slides>7</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Calibri</vt:lpstr>
      <vt:lpstr>Candara</vt:lpstr>
      <vt:lpstr>Franklin Gothic Book</vt:lpstr>
      <vt:lpstr>Wingdings 3</vt:lpstr>
      <vt:lpstr>Salle d’ions</vt:lpstr>
      <vt:lpstr>Procédures d’Intervention en Situation d’Urgence</vt:lpstr>
      <vt:lpstr>Membres  de l’équipe Code Bleu</vt:lpstr>
      <vt:lpstr>Urgence cardio-pulmonaire</vt:lpstr>
      <vt:lpstr>Procédures générales de soins  en cas d’empoisonnement
</vt:lpstr>
      <vt:lpstr>Patients sous influence - Évaluation</vt:lpstr>
      <vt:lpstr>Drogues</vt:lpstr>
      <vt:lpstr>Soins d’urgence pour les morsures et  les piqûres d’animaux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Procédures d’Intervention en Situation d’Urgence</dc:title>
  <dc:creator>Aby Triolet</dc:creator>
  <cp:lastModifiedBy>Votre Nom</cp:lastModifiedBy>
  <cp:revision>8</cp:revision>
  <dcterms:created xsi:type="dcterms:W3CDTF">2020-03-09T19:12:39Z</dcterms:created>
  <dcterms:modified xsi:type="dcterms:W3CDTF">2025-04-25T03:48:57Z</dcterms:modified>
</cp:coreProperties>
</file>