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vml" ContentType="application/vnd.openxmlformats-officedocument.vmlDrawing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89" autoAdjust="0"/>
    <p:restoredTop sz="94660"/>
  </p:normalViewPr>
  <p:slideViewPr>
    <p:cSldViewPr snapToGrid="0">
      <p:cViewPr varScale="1">
        <p:scale>
          <a:sx n="73" d="100"/>
          <a:sy n="73" d="100"/>
        </p:scale>
        <p:origin x="624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200" b="1" i="0" u="none" strike="noStrike" kern="1200" baseline="0"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fr-CA"/>
              <a:t>Domaine de l’énergie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200" b="1" i="0" u="none" strike="noStrike" kern="1200" baseline="0">
              <a:solidFill>
                <a:schemeClr val="dk1">
                  <a:lumMod val="75000"/>
                  <a:lumOff val="2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title>
    <c:autoTitleDeleted val="0"/>
    <c:plotArea>
      <c:layout>
        <c:manualLayout>
          <c:layoutTarget val="inner"/>
          <c:xMode val="edge"/>
          <c:yMode val="edge"/>
          <c:x val="0.36880701053672643"/>
          <c:y val="0.16593953400080619"/>
          <c:w val="0.31373188405797098"/>
          <c:h val="0.75817576111072027"/>
        </c:manualLayout>
      </c:layout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Emplois</c:v>
                </c:pt>
              </c:strCache>
            </c:strRef>
          </c:tx>
          <c:dPt>
            <c:idx val="0"/>
            <c:bubble3D val="0"/>
            <c:explosion val="40"/>
            <c:spPr>
              <a:solidFill>
                <a:schemeClr val="accent1"/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</c:spPr>
            <c:extLst>
              <c:ext xmlns:c16="http://schemas.microsoft.com/office/drawing/2014/chart" uri="{C3380CC4-5D6E-409C-BE32-E72D297353CC}">
                <c16:uniqueId val="{00000001-4E6A-48E0-8B9C-5718EE89CF35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</c:spPr>
            <c:extLst>
              <c:ext xmlns:c16="http://schemas.microsoft.com/office/drawing/2014/chart" uri="{C3380CC4-5D6E-409C-BE32-E72D297353CC}">
                <c16:uniqueId val="{00000003-4E6A-48E0-8B9C-5718EE89CF35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</c:spPr>
            <c:extLst>
              <c:ext xmlns:c16="http://schemas.microsoft.com/office/drawing/2014/chart" uri="{C3380CC4-5D6E-409C-BE32-E72D297353CC}">
                <c16:uniqueId val="{00000005-4E6A-48E0-8B9C-5718EE89CF35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</c:spPr>
            <c:extLst>
              <c:ext xmlns:c16="http://schemas.microsoft.com/office/drawing/2014/chart" uri="{C3380CC4-5D6E-409C-BE32-E72D297353CC}">
                <c16:uniqueId val="{00000007-4E6A-48E0-8B9C-5718EE89CF35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>
                <a:noFill/>
              </a:ln>
              <a:effectLst>
                <a:outerShdw blurRad="254000" sx="102000" sy="102000" algn="ctr" rotWithShape="0">
                  <a:prstClr val="black">
                    <a:alpha val="20000"/>
                  </a:prstClr>
                </a:outerShdw>
              </a:effectLst>
            </c:spPr>
            <c:extLst>
              <c:ext xmlns:c16="http://schemas.microsoft.com/office/drawing/2014/chart" uri="{C3380CC4-5D6E-409C-BE32-E72D297353CC}">
                <c16:uniqueId val="{00000009-4E6A-48E0-8B9C-5718EE89CF35}"/>
              </c:ext>
            </c:extLst>
          </c:dPt>
          <c:dLbls>
            <c:spPr>
              <a:pattFill prst="pct75">
                <a:fgClr>
                  <a:schemeClr val="dk1">
                    <a:lumMod val="75000"/>
                    <a:lumOff val="25000"/>
                  </a:schemeClr>
                </a:fgClr>
                <a:bgClr>
                  <a:schemeClr val="dk1">
                    <a:lumMod val="65000"/>
                    <a:lumOff val="35000"/>
                  </a:schemeClr>
                </a:bgClr>
              </a:pattFill>
              <a:ln>
                <a:noFill/>
              </a:ln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330" b="1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fr-FR"/>
              </a:p>
            </c:txPr>
            <c:dLblPos val="ctr"/>
            <c:showLegendKey val="0"/>
            <c:showVal val="0"/>
            <c:showCatName val="0"/>
            <c:showSerName val="0"/>
            <c:showPercent val="1"/>
            <c:showBubbleSize val="0"/>
            <c:showLeaderLines val="1"/>
            <c:leaderLines>
              <c:spPr>
                <a:ln w="9525">
                  <a:solidFill>
                    <a:schemeClr val="dk1">
                      <a:lumMod val="50000"/>
                      <a:lumOff val="50000"/>
                    </a:schemeClr>
                  </a:solidFill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Sheet1!$A$2:$A$6</c:f>
              <c:strCache>
                <c:ptCount val="5"/>
                <c:pt idx="0">
                  <c:v>Bioénergie</c:v>
                </c:pt>
                <c:pt idx="1">
                  <c:v>Solaire</c:v>
                </c:pt>
                <c:pt idx="2">
                  <c:v>Hydroénergie</c:v>
                </c:pt>
                <c:pt idx="3">
                  <c:v>Éolien</c:v>
                </c:pt>
                <c:pt idx="4">
                  <c:v>Autres</c:v>
                </c:pt>
              </c:strCache>
            </c:strRef>
          </c:cat>
          <c:val>
            <c:numRef>
              <c:f>Sheet1!$B$2:$B$6</c:f>
              <c:numCache>
                <c:formatCode>General</c:formatCode>
                <c:ptCount val="5"/>
                <c:pt idx="0">
                  <c:v>2536</c:v>
                </c:pt>
                <c:pt idx="1">
                  <c:v>4406</c:v>
                </c:pt>
                <c:pt idx="2">
                  <c:v>2053</c:v>
                </c:pt>
                <c:pt idx="3">
                  <c:v>1160</c:v>
                </c:pt>
                <c:pt idx="4">
                  <c:v>176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A-4E6A-48E0-8B9C-5718EE89CF35}"/>
            </c:ext>
          </c:extLst>
        </c:ser>
        <c:dLbls>
          <c:dLblPos val="ctr"/>
          <c:showLegendKey val="0"/>
          <c:showVal val="0"/>
          <c:showCatName val="0"/>
          <c:showSerName val="0"/>
          <c:showPercent val="1"/>
          <c:showBubbleSize val="0"/>
          <c:showLeaderLines val="1"/>
        </c:dLbls>
        <c:firstSliceAng val="35"/>
      </c:pieChart>
      <c:spPr>
        <a:noFill/>
        <a:ln>
          <a:noFill/>
        </a:ln>
        <a:effectLst/>
      </c:spPr>
    </c:plotArea>
    <c:legend>
      <c:legendPos val="l"/>
      <c:overlay val="0"/>
      <c:spPr>
        <a:solidFill>
          <a:schemeClr val="lt1">
            <a:lumMod val="95000"/>
            <a:alpha val="39000"/>
          </a:schemeClr>
        </a:solidFill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75000"/>
                  <a:lumOff val="25000"/>
                </a:schemeClr>
              </a:solidFill>
              <a:latin typeface="+mn-lt"/>
              <a:ea typeface="+mn-ea"/>
              <a:cs typeface="+mn-cs"/>
            </a:defRPr>
          </a:pPr>
          <a:endParaRPr lang="fr-FR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gradFill flip="none" rotWithShape="1">
      <a:gsLst>
        <a:gs pos="0">
          <a:schemeClr val="lt1"/>
        </a:gs>
        <a:gs pos="39000">
          <a:schemeClr val="lt1"/>
        </a:gs>
        <a:gs pos="100000">
          <a:schemeClr val="lt1">
            <a:lumMod val="75000"/>
          </a:schemeClr>
        </a:gs>
      </a:gsLst>
      <a:path path="circle">
        <a:fillToRect l="50000" t="-80000" r="50000" b="180000"/>
      </a:path>
      <a:tileRect/>
    </a:gradFill>
    <a:ln w="9525" cap="flat" cmpd="sng" algn="ctr">
      <a:solidFill>
        <a:schemeClr val="dk1">
          <a:lumMod val="25000"/>
          <a:lumOff val="75000"/>
        </a:schemeClr>
      </a:solidFill>
      <a:round/>
    </a:ln>
    <a:effectLst/>
  </c:spPr>
  <c:txPr>
    <a:bodyPr/>
    <a:lstStyle/>
    <a:p>
      <a:pPr>
        <a:defRPr/>
      </a:pPr>
      <a:endParaRPr lang="fr-FR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Éolien</c:v>
                </c:pt>
              </c:strCache>
            </c:strRef>
          </c:tx>
          <c:spPr>
            <a:solidFill>
              <a:schemeClr val="accent1"/>
            </a:solidFill>
            <a:ln w="19050">
              <a:solidFill>
                <a:schemeClr val="lt1"/>
              </a:solidFill>
            </a:ln>
            <a:effectLst/>
          </c:spPr>
          <c:invertIfNegative val="0"/>
          <c:dPt>
            <c:idx val="0"/>
            <c:invertIfNegative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0EA1-47DC-A54F-C499BED851FB}"/>
              </c:ext>
            </c:extLst>
          </c:dPt>
          <c:dPt>
            <c:idx val="1"/>
            <c:invertIfNegative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0EA1-47DC-A54F-C499BED851FB}"/>
              </c:ext>
            </c:extLst>
          </c:dPt>
          <c:dPt>
            <c:idx val="2"/>
            <c:invertIfNegative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0EA1-47DC-A54F-C499BED851FB}"/>
              </c:ext>
            </c:extLst>
          </c:dPt>
          <c:dPt>
            <c:idx val="3"/>
            <c:invertIfNegative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0EA1-47DC-A54F-C499BED851FB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fr-FR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numRef>
              <c:f>Sheet1!$A$2:$A$8</c:f>
              <c:numCache>
                <c:formatCode>General</c:formatCode>
                <c:ptCount val="7"/>
                <c:pt idx="0">
                  <c:v>2013</c:v>
                </c:pt>
                <c:pt idx="1">
                  <c:v>2014</c:v>
                </c:pt>
                <c:pt idx="2">
                  <c:v>2015</c:v>
                </c:pt>
                <c:pt idx="3">
                  <c:v>2016</c:v>
                </c:pt>
                <c:pt idx="4">
                  <c:v>2017</c:v>
                </c:pt>
                <c:pt idx="5">
                  <c:v>2018</c:v>
                </c:pt>
                <c:pt idx="6">
                  <c:v>2019</c:v>
                </c:pt>
              </c:numCache>
            </c:numRef>
          </c:cat>
          <c:val>
            <c:numRef>
              <c:f>Sheet1!$B$2:$B$8</c:f>
              <c:numCache>
                <c:formatCode>General</c:formatCode>
                <c:ptCount val="7"/>
                <c:pt idx="0">
                  <c:v>753</c:v>
                </c:pt>
                <c:pt idx="1">
                  <c:v>834</c:v>
                </c:pt>
                <c:pt idx="2">
                  <c:v>1027</c:v>
                </c:pt>
                <c:pt idx="3">
                  <c:v>1081</c:v>
                </c:pt>
                <c:pt idx="4">
                  <c:v>1160</c:v>
                </c:pt>
                <c:pt idx="5">
                  <c:v>1148</c:v>
                </c:pt>
                <c:pt idx="6">
                  <c:v>1160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8-0EA1-47DC-A54F-C499BED851FB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Solaire</c:v>
                </c:pt>
              </c:strCache>
            </c:strRef>
          </c:tx>
          <c:spPr>
            <a:solidFill>
              <a:schemeClr val="accent2"/>
            </a:solidFill>
            <a:ln w="19050">
              <a:solidFill>
                <a:schemeClr val="lt1"/>
              </a:solidFill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fr-FR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trendline>
            <c:spPr>
              <a:ln w="38100" cap="rnd">
                <a:solidFill>
                  <a:srgbClr val="FF0000"/>
                </a:solidFill>
                <a:prstDash val="sysDot"/>
              </a:ln>
              <a:effectLst/>
            </c:spPr>
            <c:trendlineType val="linear"/>
            <c:dispRSqr val="0"/>
            <c:dispEq val="0"/>
          </c:trendline>
          <c:cat>
            <c:numRef>
              <c:f>Sheet1!$A$2:$A$8</c:f>
              <c:numCache>
                <c:formatCode>General</c:formatCode>
                <c:ptCount val="7"/>
                <c:pt idx="0">
                  <c:v>2013</c:v>
                </c:pt>
                <c:pt idx="1">
                  <c:v>2014</c:v>
                </c:pt>
                <c:pt idx="2">
                  <c:v>2015</c:v>
                </c:pt>
                <c:pt idx="3">
                  <c:v>2016</c:v>
                </c:pt>
                <c:pt idx="4">
                  <c:v>2017</c:v>
                </c:pt>
                <c:pt idx="5">
                  <c:v>2018</c:v>
                </c:pt>
                <c:pt idx="6">
                  <c:v>2019</c:v>
                </c:pt>
              </c:numCache>
            </c:numRef>
          </c:cat>
          <c:val>
            <c:numRef>
              <c:f>Sheet1!$C$2:$C$8</c:f>
              <c:numCache>
                <c:formatCode>General</c:formatCode>
                <c:ptCount val="7"/>
                <c:pt idx="0">
                  <c:v>2252</c:v>
                </c:pt>
                <c:pt idx="1">
                  <c:v>2776</c:v>
                </c:pt>
                <c:pt idx="2">
                  <c:v>3258</c:v>
                </c:pt>
                <c:pt idx="3">
                  <c:v>3710</c:v>
                </c:pt>
                <c:pt idx="4">
                  <c:v>3918</c:v>
                </c:pt>
                <c:pt idx="5">
                  <c:v>4172</c:v>
                </c:pt>
                <c:pt idx="6">
                  <c:v>4406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A-0EA1-47DC-A54F-C499BED851FB}"/>
            </c:ext>
          </c:extLst>
        </c:ser>
        <c:dLbls>
          <c:dLblPos val="ctr"/>
          <c:showLegendKey val="0"/>
          <c:showVal val="1"/>
          <c:showCatName val="0"/>
          <c:showSerName val="0"/>
          <c:showPercent val="0"/>
          <c:showBubbleSize val="0"/>
        </c:dLbls>
        <c:gapWidth val="100"/>
        <c:axId val="527096976"/>
        <c:axId val="527094680"/>
      </c:barChart>
      <c:catAx>
        <c:axId val="527096976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527094680"/>
        <c:crosses val="autoZero"/>
        <c:auto val="1"/>
        <c:lblAlgn val="ctr"/>
        <c:lblOffset val="100"/>
        <c:noMultiLvlLbl val="0"/>
      </c:catAx>
      <c:valAx>
        <c:axId val="52709468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out"/>
        <c:minorTickMark val="none"/>
        <c:tickLblPos val="nextTo"/>
        <c:spPr>
          <a:noFill/>
          <a:ln>
            <a:solidFill>
              <a:srgbClr val="FF0000"/>
            </a:solidFill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  <c:crossAx val="527096976"/>
        <c:crosses val="autoZero"/>
        <c:crossBetween val="between"/>
      </c:valAx>
      <c:dTable>
        <c:showHorzBorder val="1"/>
        <c:showVertBorder val="1"/>
        <c:showOutline val="1"/>
        <c:showKeys val="1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fr-FR"/>
          </a:p>
        </c:txPr>
      </c:dTable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fr-FR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3">
  <cs:axisTitle>
    <cs:lnRef idx="0"/>
    <cs:fillRef idx="0"/>
    <cs:effectRef idx="0"/>
    <cs:fontRef idx="minor">
      <a:schemeClr val="dk1">
        <a:lumMod val="75000"/>
        <a:lumOff val="2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75000"/>
        <a:lumOff val="25000"/>
      </a:schemeClr>
    </cs:fontRef>
    <cs:spPr>
      <a:ln w="190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 cap="all" baseline="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lt1"/>
          </a:gs>
          <a:gs pos="39000">
            <a:schemeClr val="lt1"/>
          </a:gs>
          <a:gs pos="100000">
            <a:schemeClr val="lt1">
              <a:lumMod val="75000"/>
            </a:schemeClr>
          </a:gs>
        </a:gsLst>
        <a:path path="circle">
          <a:fillToRect l="50000" t="-80000" r="50000" b="180000"/>
        </a:path>
        <a:tileRect/>
      </a:gradFill>
      <a:ln w="9525" cap="flat" cmpd="sng" algn="ctr">
        <a:solidFill>
          <a:schemeClr val="dk1">
            <a:lumMod val="25000"/>
            <a:lumOff val="7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lt1"/>
    </cs:fontRef>
    <cs:spPr>
      <a:pattFill prst="pct75">
        <a:fgClr>
          <a:schemeClr val="dk1">
            <a:lumMod val="75000"/>
            <a:lumOff val="25000"/>
          </a:schemeClr>
        </a:fgClr>
        <a:bgClr>
          <a:schemeClr val="dk1">
            <a:lumMod val="65000"/>
            <a:lumOff val="35000"/>
          </a:schemeClr>
        </a:bgClr>
      </a:pattFill>
      <a:effectLst>
        <a:outerShdw blurRad="50800" dist="38100" dir="2700000" algn="tl" rotWithShape="0">
          <a:prstClr val="black">
            <a:alpha val="40000"/>
          </a:prstClr>
        </a:outerShdw>
      </a:effectLst>
    </cs:spPr>
    <cs:defRPr sz="1330" b="1" i="0" u="none" strike="noStrike" kern="1200" baseline="0"/>
  </cs:dataLabel>
  <cs:dataLabelCallout>
    <cs:lnRef idx="0"/>
    <cs:fillRef idx="0"/>
    <cs:effectRef idx="0"/>
    <cs:fontRef idx="minor">
      <a:schemeClr val="lt1"/>
    </cs:fontRef>
    <cs:spPr>
      <a:pattFill prst="pct75">
        <a:fgClr>
          <a:schemeClr val="dk1">
            <a:lumMod val="75000"/>
            <a:lumOff val="25000"/>
          </a:schemeClr>
        </a:fgClr>
        <a:bgClr>
          <a:schemeClr val="dk1">
            <a:lumMod val="65000"/>
            <a:lumOff val="35000"/>
          </a:schemeClr>
        </a:bgClr>
      </a:pattFill>
      <a:effectLst>
        <a:outerShdw blurRad="50800" dist="38100" dir="2700000" algn="tl" rotWithShape="0">
          <a:prstClr val="black">
            <a:alpha val="40000"/>
          </a:prstClr>
        </a:outerShdw>
      </a:effectLst>
    </cs:spPr>
    <cs:defRPr sz="1330" b="1" i="0" u="none" strike="noStrike" kern="1200" baseline="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effectLst>
        <a:outerShdw blurRad="254000" sx="102000" sy="102000" algn="ctr" rotWithShape="0">
          <a:prstClr val="black">
            <a:alpha val="20000"/>
          </a:prstClr>
        </a:outerShdw>
      </a:effectLst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effectLst>
        <a:outerShdw blurRad="254000" sx="102000" sy="102000" algn="ctr" rotWithShape="0">
          <a:prstClr val="black">
            <a:alpha val="20000"/>
          </a:prstClr>
        </a:outerShdw>
      </a:effectLst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1750" cap="rnd">
        <a:solidFill>
          <a:schemeClr val="phClr">
            <a:alpha val="85000"/>
          </a:schemeClr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75000"/>
        <a:lumOff val="25000"/>
      </a:schemeClr>
    </cs:fontRef>
    <cs:spPr>
      <a:ln w="9525">
        <a:solidFill>
          <a:schemeClr val="dk1">
            <a:lumMod val="35000"/>
            <a:lumOff val="6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50000"/>
          <a:lumOff val="50000"/>
        </a:schemeClr>
      </a:solidFill>
      <a:ln w="9525">
        <a:solidFill>
          <a:schemeClr val="dk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dk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gradFill>
          <a:gsLst>
            <a:gs pos="100000">
              <a:schemeClr val="dk1">
                <a:lumMod val="95000"/>
                <a:lumOff val="5000"/>
                <a:alpha val="42000"/>
              </a:schemeClr>
            </a:gs>
            <a:gs pos="0">
              <a:schemeClr val="lt1">
                <a:lumMod val="75000"/>
                <a:alpha val="36000"/>
              </a:schemeClr>
            </a:gs>
          </a:gsLst>
          <a:lin ang="5400000" scaled="0"/>
        </a:gradFill>
        <a:round/>
      </a:ln>
    </cs:spPr>
  </cs:gridlineMajor>
  <cs:gridlineMinor>
    <cs:lnRef idx="0"/>
    <cs:fillRef idx="0"/>
    <cs:effectRef idx="0"/>
    <cs:fontRef idx="minor">
      <a:schemeClr val="dk1"/>
    </cs:fontRef>
    <cs:spPr>
      <a:ln>
        <a:gradFill>
          <a:gsLst>
            <a:gs pos="100000">
              <a:schemeClr val="dk1">
                <a:lumMod val="95000"/>
                <a:lumOff val="5000"/>
                <a:alpha val="42000"/>
              </a:schemeClr>
            </a:gs>
            <a:gs pos="0">
              <a:schemeClr val="lt1">
                <a:lumMod val="75000"/>
                <a:alpha val="36000"/>
              </a:schemeClr>
            </a:gs>
          </a:gsLst>
          <a:lin ang="5400000" scaled="0"/>
        </a:gra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</a:ln>
    </cs:spPr>
  </cs:leaderLine>
  <cs:legend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lt1">
          <a:lumMod val="95000"/>
          <a:alpha val="39000"/>
        </a:schemeClr>
      </a:solidFill>
    </cs:spPr>
    <cs:defRPr sz="1197" kern="1200"/>
  </cs:legend>
  <cs:plotArea>
    <cs:lnRef idx="0"/>
    <cs:fillRef idx="0"/>
    <cs:effectRef idx="0"/>
    <cs:fontRef idx="minor">
      <a:schemeClr val="dk1"/>
    </cs:fontRef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dk1">
        <a:lumMod val="75000"/>
        <a:lumOff val="25000"/>
      </a:schemeClr>
    </cs:fontRef>
    <cs:spPr>
      <a:ln w="317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  <a:round/>
      </a:ln>
    </cs:spPr>
  </cs:seriesLine>
  <cs:title>
    <cs:lnRef idx="0"/>
    <cs:fillRef idx="0"/>
    <cs:effectRef idx="0"/>
    <cs:fontRef idx="minor">
      <a:schemeClr val="dk1">
        <a:lumMod val="75000"/>
        <a:lumOff val="25000"/>
      </a:schemeClr>
    </cs:fontRef>
    <cs:defRPr sz="2200" b="1" kern="120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dk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dk1">
        <a:lumMod val="75000"/>
        <a:lumOff val="25000"/>
      </a:schemeClr>
    </cs:fontRef>
    <cs:spPr>
      <a:ln>
        <a:noFill/>
      </a:ln>
    </cs:spPr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6C66570-DCF7-4B1F-B6D7-AE043369BD9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08CD026C-8D60-4A60-8C2A-BAB69158570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2900BBE0-3351-4E81-B698-074E8DBDB9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E1B91A-307C-484D-8FA1-C526A1D74FEC}" type="datetimeFigureOut">
              <a:rPr lang="fr-CA" smtClean="0"/>
              <a:t>20-03-20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6CEE1BF7-FABA-4501-AE3E-4BEAA55C27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64E364A5-E5CE-4526-B2B5-3C90CD0919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D6A089-F62C-4762-B1B2-40EB93FED31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1014761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0B2FFCD-7494-4E5D-96A9-CB80C567AB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875B5C99-4061-4E7E-81F8-18B6EB896B1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C43B8F33-5129-40D0-8CB3-4EFF614221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E1B91A-307C-484D-8FA1-C526A1D74FEC}" type="datetimeFigureOut">
              <a:rPr lang="fr-CA" smtClean="0"/>
              <a:t>20-03-20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3FC9B9D0-9B10-4109-9F5E-3B22A27E22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6F78F9A6-E418-4924-A51B-58B7B25337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D6A089-F62C-4762-B1B2-40EB93FED31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3518052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34BAE065-08D4-47E5-A323-45D5FBE699B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13DB4924-8828-4B21-B578-D5C5CF52EFD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0B1EEA23-F29B-4630-B607-CE63053230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E1B91A-307C-484D-8FA1-C526A1D74FEC}" type="datetimeFigureOut">
              <a:rPr lang="fr-CA" smtClean="0"/>
              <a:t>20-03-20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CDC91A7B-5A55-4F04-8846-5958FB51B9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773F33D7-C1D6-46B3-981F-BB733D6A11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D6A089-F62C-4762-B1B2-40EB93FED31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0738417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A049F2CE-51D9-4333-BC3D-B25435106E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801AB269-67EA-43CA-884C-ABA651E7239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243E0E16-6BD0-4238-BEAC-274F709690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E1B91A-307C-484D-8FA1-C526A1D74FEC}" type="datetimeFigureOut">
              <a:rPr lang="fr-CA" smtClean="0"/>
              <a:t>20-03-20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95E76619-7C81-420E-914D-DF5B87104B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22FB3088-2933-43C8-B79E-481E3552C4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D6A089-F62C-4762-B1B2-40EB93FED31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1141275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9EEA8C77-884B-44F9-800E-ABEA43CABA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F035E0EF-C2D1-486F-A0E9-284E2B3F90A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F5DC217F-5306-40E1-BE3E-1D0821A7B0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E1B91A-307C-484D-8FA1-C526A1D74FEC}" type="datetimeFigureOut">
              <a:rPr lang="fr-CA" smtClean="0"/>
              <a:t>20-03-20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9CD7FA81-E694-4300-8139-60225E1109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4C6D751-2182-42F2-AD59-1AE1D3A953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D6A089-F62C-4762-B1B2-40EB93FED31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2772417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95DA5311-7199-4FDD-A11C-9CC6FC48BB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5A493610-364C-4DA1-8C11-782CA72D389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13610457-80FD-48C9-BB3C-29FFF6D7F8E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134F49C6-6F80-4467-B47F-1A78F4DF15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E1B91A-307C-484D-8FA1-C526A1D74FEC}" type="datetimeFigureOut">
              <a:rPr lang="fr-CA" smtClean="0"/>
              <a:t>20-03-20</a:t>
            </a:fld>
            <a:endParaRPr lang="fr-CA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BBCA4D3D-52B0-4EBF-B983-4214ABCBF8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F716456A-DB01-466B-965F-62C9D98F3B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D6A089-F62C-4762-B1B2-40EB93FED31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8288298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07F1266-3A94-4FB7-94FE-D089494661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FC379531-9E3B-4655-996C-4B6004202A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7903E877-146E-466F-8708-1655848C2F9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CD605743-7742-4E8D-BCB0-C0F3718EFE5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DB7D6BF1-A44D-4D19-9921-D553A41113A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48D5E467-2F44-4BA9-B595-90B097A931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E1B91A-307C-484D-8FA1-C526A1D74FEC}" type="datetimeFigureOut">
              <a:rPr lang="fr-CA" smtClean="0"/>
              <a:t>20-03-20</a:t>
            </a:fld>
            <a:endParaRPr lang="fr-CA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6145EBCE-BBC2-4C16-862B-81E0F24587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2C24ED60-0F58-4BD4-96C2-A4460E4553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D6A089-F62C-4762-B1B2-40EB93FED31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9383269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5F6E95F-A379-43DD-BAA8-9BA932668E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ED1C6237-2212-4845-ADB2-1C8EFD3114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E1B91A-307C-484D-8FA1-C526A1D74FEC}" type="datetimeFigureOut">
              <a:rPr lang="fr-CA" smtClean="0"/>
              <a:t>20-03-20</a:t>
            </a:fld>
            <a:endParaRPr lang="fr-CA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CCC8F52C-8FEC-42A8-B6C3-F5413FF5FA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0D398084-4AB3-476F-96B2-B8A5742641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D6A089-F62C-4762-B1B2-40EB93FED31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249980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F915E014-708A-438B-97C4-B6D784E5A4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E1B91A-307C-484D-8FA1-C526A1D74FEC}" type="datetimeFigureOut">
              <a:rPr lang="fr-CA" smtClean="0"/>
              <a:t>20-03-20</a:t>
            </a:fld>
            <a:endParaRPr lang="fr-CA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D36B964F-0FC4-431A-8844-365A1141BC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A23E33DD-F0C5-4F43-9583-2D231CA01D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D6A089-F62C-4762-B1B2-40EB93FED31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295711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F2285E63-1537-41EB-BA49-734341B2A7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649FBE41-1A6C-4C6D-89C4-E1BEF16F399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A90E6456-00BA-42A2-AF82-6E0546E5E5C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52607360-3EF1-4784-8FC8-6EA896A3F5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E1B91A-307C-484D-8FA1-C526A1D74FEC}" type="datetimeFigureOut">
              <a:rPr lang="fr-CA" smtClean="0"/>
              <a:t>20-03-20</a:t>
            </a:fld>
            <a:endParaRPr lang="fr-CA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2AC22A89-F530-4210-B2B5-57E2BA9751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EB889F7F-7A3B-491E-9664-3B8983F0EC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D6A089-F62C-4762-B1B2-40EB93FED31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0000831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E36C2DF-E6B2-43DF-8973-03646E7B0C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ED7957F4-A72E-4F28-80D2-1E8E8B33659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CA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AEC905AF-05D2-42CF-98A4-956A9C2560D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47861CAC-C0E2-40A4-91F9-22ADD7A8CA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E1B91A-307C-484D-8FA1-C526A1D74FEC}" type="datetimeFigureOut">
              <a:rPr lang="fr-CA" smtClean="0"/>
              <a:t>20-03-20</a:t>
            </a:fld>
            <a:endParaRPr lang="fr-CA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ADDAA0A9-D99D-448B-86C9-12F2DC7A00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2174EA63-F125-4BDF-94B7-B846D56725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D6A089-F62C-4762-B1B2-40EB93FED31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7818157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DC54BE10-8FE0-4779-BBF4-C1812B7454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F7CFE65D-7A9F-445C-B6BA-E671E3F15BD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1E0F622B-A187-4614-9FF5-E0BE335C656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E1B91A-307C-484D-8FA1-C526A1D74FEC}" type="datetimeFigureOut">
              <a:rPr lang="fr-CA" smtClean="0"/>
              <a:t>20-03-20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4F737971-8F6C-4A13-8F5B-0EE4147737D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9C929E6E-E6DD-4459-BF8E-DE07B21C850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D6A089-F62C-4762-B1B2-40EB93FED31B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7442563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3.xls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4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E4692C5-12BA-47B1-84CD-5403ED033F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/>
              <a:t>Emplois par secteurs</a:t>
            </a:r>
          </a:p>
        </p:txBody>
      </p:sp>
      <p:graphicFrame>
        <p:nvGraphicFramePr>
          <p:cNvPr id="4" name="Content Placeholder 8">
            <a:extLst>
              <a:ext uri="{FF2B5EF4-FFF2-40B4-BE49-F238E27FC236}">
                <a16:creationId xmlns:a16="http://schemas.microsoft.com/office/drawing/2014/main" id="{2B2CF0C7-B811-4472-89B7-BC6EB33B84C7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04287876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956648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30341FC-C72F-405C-B9C9-789B649CF78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/>
              <a:t>Emplois mondiaux – Énergies renouvelables</a:t>
            </a:r>
          </a:p>
        </p:txBody>
      </p:sp>
      <p:graphicFrame>
        <p:nvGraphicFramePr>
          <p:cNvPr id="4" name="Content Placeholder 8">
            <a:extLst>
              <a:ext uri="{FF2B5EF4-FFF2-40B4-BE49-F238E27FC236}">
                <a16:creationId xmlns:a16="http://schemas.microsoft.com/office/drawing/2014/main" id="{5E04A508-8FA8-4E61-868A-D8189D72E1B0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48676105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5869104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3A8FFF0-DC00-4920-AC2D-3BFE49B08C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/>
              <a:t>Résultats financiers par région</a:t>
            </a:r>
          </a:p>
        </p:txBody>
      </p:sp>
      <p:graphicFrame>
        <p:nvGraphicFramePr>
          <p:cNvPr id="4" name="Espace réservé du contenu 3">
            <a:extLst>
              <a:ext uri="{FF2B5EF4-FFF2-40B4-BE49-F238E27FC236}">
                <a16:creationId xmlns:a16="http://schemas.microsoft.com/office/drawing/2014/main" id="{D6E2AB33-C73C-469B-AF6D-8B5D4DBC6D05}"/>
              </a:ext>
            </a:extLst>
          </p:cNvPr>
          <p:cNvGraphicFramePr>
            <a:graphicFrameLocks noGrp="1" noChangeAspect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84255264"/>
              </p:ext>
            </p:extLst>
          </p:nvPr>
        </p:nvGraphicFramePr>
        <p:xfrm>
          <a:off x="1423364" y="1871004"/>
          <a:ext cx="9345272" cy="4160654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7" name="Worksheet" r:id="rId3" imgW="6867542" imgH="3057678" progId="Excel.Sheet.12">
                  <p:embed/>
                </p:oleObj>
              </mc:Choice>
              <mc:Fallback>
                <p:oleObj name="Worksheet" r:id="rId3" imgW="6867542" imgH="3057678" progId="Excel.Sheet.12">
                  <p:embed/>
                  <p:pic>
                    <p:nvPicPr>
                      <p:cNvPr id="6" name="Objet 5">
                        <a:extLst>
                          <a:ext uri="{FF2B5EF4-FFF2-40B4-BE49-F238E27FC236}">
                            <a16:creationId xmlns:a16="http://schemas.microsoft.com/office/drawing/2014/main" id="{5B04B3F6-C9B3-4C9F-B87D-9DED7F9EEDA6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423364" y="1871004"/>
                        <a:ext cx="9345272" cy="4160654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61318215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9012AE6D-F8A1-4D39-AC63-4C4C552743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/>
              <a:t>Résultats par région 2020-2021</a:t>
            </a:r>
          </a:p>
        </p:txBody>
      </p:sp>
      <p:graphicFrame>
        <p:nvGraphicFramePr>
          <p:cNvPr id="5" name="Espace réservé du contenu 4">
            <a:extLst>
              <a:ext uri="{FF2B5EF4-FFF2-40B4-BE49-F238E27FC236}">
                <a16:creationId xmlns:a16="http://schemas.microsoft.com/office/drawing/2014/main" id="{62D2371A-92BB-4B00-9D6B-79AD15013B37}"/>
              </a:ext>
            </a:extLst>
          </p:cNvPr>
          <p:cNvGraphicFramePr>
            <a:graphicFrameLocks noGrp="1" noChangeAspect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56278121"/>
              </p:ext>
            </p:extLst>
          </p:nvPr>
        </p:nvGraphicFramePr>
        <p:xfrm>
          <a:off x="2084387" y="1690688"/>
          <a:ext cx="8023225" cy="435133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1" name="Worksheet" r:id="rId3" imgW="5286536" imgH="2866880" progId="Excel.Sheet.12">
                  <p:embed/>
                </p:oleObj>
              </mc:Choice>
              <mc:Fallback>
                <p:oleObj name="Worksheet" r:id="rId3" imgW="5286536" imgH="2866880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2084387" y="1690688"/>
                        <a:ext cx="8023225" cy="4351338"/>
                      </a:xfrm>
                      <a:prstGeom prst="rect">
                        <a:avLst/>
                      </a:prstGeom>
                      <a:gradFill flip="none" rotWithShape="1">
                        <a:gsLst>
                          <a:gs pos="0">
                            <a:schemeClr val="accent5">
                              <a:lumMod val="5000"/>
                              <a:lumOff val="95000"/>
                            </a:schemeClr>
                          </a:gs>
                          <a:gs pos="74000">
                            <a:schemeClr val="accent5">
                              <a:lumMod val="45000"/>
                              <a:lumOff val="55000"/>
                            </a:schemeClr>
                          </a:gs>
                          <a:gs pos="83000">
                            <a:schemeClr val="accent5">
                              <a:lumMod val="45000"/>
                              <a:lumOff val="55000"/>
                            </a:schemeClr>
                          </a:gs>
                          <a:gs pos="100000">
                            <a:schemeClr val="accent5">
                              <a:lumMod val="30000"/>
                              <a:lumOff val="70000"/>
                            </a:schemeClr>
                          </a:gs>
                        </a:gsLst>
                        <a:lin ang="5400000" scaled="1"/>
                        <a:tileRect/>
                      </a:gradFill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969185190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35</TotalTime>
  <Words>19</Words>
  <Application>Microsoft Office PowerPoint</Application>
  <PresentationFormat>Grand écran</PresentationFormat>
  <Paragraphs>5</Paragraphs>
  <Slides>4</Slides>
  <Notes>0</Notes>
  <HiddenSlides>0</HiddenSlides>
  <MMClips>0</MMClips>
  <ScaleCrop>false</ScaleCrop>
  <HeadingPairs>
    <vt:vector size="8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Serveurs OLE incorporés</vt:lpstr>
      </vt:variant>
      <vt:variant>
        <vt:i4>2</vt:i4>
      </vt:variant>
      <vt:variant>
        <vt:lpstr>Titres des diapositives</vt:lpstr>
      </vt:variant>
      <vt:variant>
        <vt:i4>4</vt:i4>
      </vt:variant>
    </vt:vector>
  </HeadingPairs>
  <TitlesOfParts>
    <vt:vector size="10" baseType="lpstr">
      <vt:lpstr>Arial</vt:lpstr>
      <vt:lpstr>Calibri</vt:lpstr>
      <vt:lpstr>Calibri Light</vt:lpstr>
      <vt:lpstr>Thème Office</vt:lpstr>
      <vt:lpstr>Worksheet</vt:lpstr>
      <vt:lpstr>Feuille de calcul Microsoft Excel</vt:lpstr>
      <vt:lpstr>Emplois par secteurs</vt:lpstr>
      <vt:lpstr>Emplois mondiaux – Énergies renouvelables</vt:lpstr>
      <vt:lpstr>Résultats financiers par région</vt:lpstr>
      <vt:lpstr>Résultats par région 2020-2021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Votre Nom</dc:creator>
  <cp:lastModifiedBy>Votre Nom</cp:lastModifiedBy>
  <cp:revision>4</cp:revision>
  <dcterms:created xsi:type="dcterms:W3CDTF">2020-03-20T15:29:47Z</dcterms:created>
  <dcterms:modified xsi:type="dcterms:W3CDTF">2020-03-20T16:05:04Z</dcterms:modified>
</cp:coreProperties>
</file>

<file path=docProps/thumbnail.jpeg>
</file>