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64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-1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15FC94-3096-4F5E-B763-56D7015585A7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fr-CA"/>
        </a:p>
      </dgm:t>
    </dgm:pt>
    <dgm:pt modelId="{D433BE2A-7775-405E-BFB1-33D3448EAC45}">
      <dgm:prSet/>
      <dgm:spPr/>
      <dgm:t>
        <a:bodyPr/>
        <a:lstStyle/>
        <a:p>
          <a:r>
            <a:rPr lang="fr-CA" dirty="0">
              <a:solidFill>
                <a:schemeClr val="bg1">
                  <a:lumMod val="50000"/>
                  <a:lumOff val="50000"/>
                </a:schemeClr>
              </a:solidFill>
            </a:rPr>
            <a:t>1370 employés</a:t>
          </a:r>
        </a:p>
      </dgm:t>
    </dgm:pt>
    <dgm:pt modelId="{87401DA2-6157-4ECB-A0C5-537F7F516CA8}" type="parTrans" cxnId="{DBCA9B94-9928-4C35-A576-1AAB0449F128}">
      <dgm:prSet/>
      <dgm:spPr/>
      <dgm:t>
        <a:bodyPr/>
        <a:lstStyle/>
        <a:p>
          <a:endParaRPr lang="fr-CA"/>
        </a:p>
      </dgm:t>
    </dgm:pt>
    <dgm:pt modelId="{0DE2C943-E88F-4F8D-92DC-686D1BCC10AF}" type="sibTrans" cxnId="{DBCA9B94-9928-4C35-A576-1AAB0449F128}">
      <dgm:prSet/>
      <dgm:spPr/>
      <dgm:t>
        <a:bodyPr/>
        <a:lstStyle/>
        <a:p>
          <a:endParaRPr lang="fr-CA"/>
        </a:p>
      </dgm:t>
    </dgm:pt>
    <dgm:pt modelId="{4F655D8F-3ACA-4AA2-BBDB-8251E06DDE97}">
      <dgm:prSet custT="1"/>
      <dgm:spPr/>
      <dgm:t>
        <a:bodyPr/>
        <a:lstStyle/>
        <a:p>
          <a:r>
            <a:rPr lang="fr-CA" sz="3200" kern="1200" dirty="0">
              <a:solidFill>
                <a:prstClr val="black">
                  <a:lumMod val="50000"/>
                  <a:lumOff val="50000"/>
                </a:prstClr>
              </a:solidFill>
              <a:latin typeface="Century Gothic" panose="020B0502020202020204"/>
              <a:ea typeface="+mn-ea"/>
              <a:cs typeface="+mn-cs"/>
            </a:rPr>
            <a:t>14 bureaux</a:t>
          </a:r>
        </a:p>
      </dgm:t>
    </dgm:pt>
    <dgm:pt modelId="{2FC58A91-C3D6-49DE-B77D-62078335835F}" type="parTrans" cxnId="{15173DCE-2FC1-4CD4-9CAE-2E75BE43F4BC}">
      <dgm:prSet/>
      <dgm:spPr/>
      <dgm:t>
        <a:bodyPr/>
        <a:lstStyle/>
        <a:p>
          <a:endParaRPr lang="fr-CA"/>
        </a:p>
      </dgm:t>
    </dgm:pt>
    <dgm:pt modelId="{73392803-7D29-43D9-AA42-660CFA554C9A}" type="sibTrans" cxnId="{15173DCE-2FC1-4CD4-9CAE-2E75BE43F4BC}">
      <dgm:prSet/>
      <dgm:spPr/>
      <dgm:t>
        <a:bodyPr/>
        <a:lstStyle/>
        <a:p>
          <a:endParaRPr lang="fr-CA"/>
        </a:p>
      </dgm:t>
    </dgm:pt>
    <dgm:pt modelId="{897C06DC-F608-4784-ABBF-F7FC972FA171}">
      <dgm:prSet custT="1"/>
      <dgm:spPr/>
      <dgm:t>
        <a:bodyPr/>
        <a:lstStyle/>
        <a:p>
          <a:r>
            <a:rPr lang="fr-CA" sz="3200" kern="1200" dirty="0">
              <a:solidFill>
                <a:prstClr val="black">
                  <a:lumMod val="50000"/>
                  <a:lumOff val="50000"/>
                </a:prstClr>
              </a:solidFill>
              <a:latin typeface="Century Gothic" panose="020B0502020202020204"/>
              <a:ea typeface="+mn-ea"/>
              <a:cs typeface="+mn-cs"/>
            </a:rPr>
            <a:t>Cotation de crédit AAA+</a:t>
          </a:r>
        </a:p>
      </dgm:t>
    </dgm:pt>
    <dgm:pt modelId="{69C0E3DD-DE7D-49DD-84EB-D09C02C3D30E}" type="parTrans" cxnId="{24BAA5B4-D738-4CC2-90B5-366DE6F97096}">
      <dgm:prSet/>
      <dgm:spPr/>
      <dgm:t>
        <a:bodyPr/>
        <a:lstStyle/>
        <a:p>
          <a:endParaRPr lang="fr-CA"/>
        </a:p>
      </dgm:t>
    </dgm:pt>
    <dgm:pt modelId="{D5C3C176-798D-4D70-A07F-6469F620EA58}" type="sibTrans" cxnId="{24BAA5B4-D738-4CC2-90B5-366DE6F97096}">
      <dgm:prSet/>
      <dgm:spPr/>
      <dgm:t>
        <a:bodyPr/>
        <a:lstStyle/>
        <a:p>
          <a:endParaRPr lang="fr-CA"/>
        </a:p>
      </dgm:t>
    </dgm:pt>
    <dgm:pt modelId="{9D48EBAC-FB81-4E79-8388-36C5AB206DCB}" type="pres">
      <dgm:prSet presAssocID="{BF15FC94-3096-4F5E-B763-56D7015585A7}" presName="Name0" presStyleCnt="0">
        <dgm:presLayoutVars>
          <dgm:dir/>
          <dgm:animLvl val="lvl"/>
          <dgm:resizeHandles/>
        </dgm:presLayoutVars>
      </dgm:prSet>
      <dgm:spPr/>
    </dgm:pt>
    <dgm:pt modelId="{EAD84230-A1BD-4AD3-B3C5-2500CEE5D243}" type="pres">
      <dgm:prSet presAssocID="{D433BE2A-7775-405E-BFB1-33D3448EAC45}" presName="linNode" presStyleCnt="0"/>
      <dgm:spPr/>
    </dgm:pt>
    <dgm:pt modelId="{6435D240-03AF-4D62-A49A-2D6604A721A9}" type="pres">
      <dgm:prSet presAssocID="{D433BE2A-7775-405E-BFB1-33D3448EAC45}" presName="parentShp" presStyleLbl="node1" presStyleIdx="0" presStyleCnt="3">
        <dgm:presLayoutVars>
          <dgm:bulletEnabled val="1"/>
        </dgm:presLayoutVars>
      </dgm:prSet>
      <dgm:spPr/>
    </dgm:pt>
    <dgm:pt modelId="{6584307D-71F5-496E-ACA5-0D591E2B4842}" type="pres">
      <dgm:prSet presAssocID="{D433BE2A-7775-405E-BFB1-33D3448EAC45}" presName="childShp" presStyleLbl="bgAccFollowNode1" presStyleIdx="0" presStyleCnt="3">
        <dgm:presLayoutVars>
          <dgm:bulletEnabled val="1"/>
        </dgm:presLayoutVars>
      </dgm:prSet>
      <dgm:spPr/>
    </dgm:pt>
    <dgm:pt modelId="{257AE448-4B24-493C-8105-B5F016FE0958}" type="pres">
      <dgm:prSet presAssocID="{0DE2C943-E88F-4F8D-92DC-686D1BCC10AF}" presName="spacing" presStyleCnt="0"/>
      <dgm:spPr/>
    </dgm:pt>
    <dgm:pt modelId="{F67D85BA-8F01-41BF-9486-7175A8A17781}" type="pres">
      <dgm:prSet presAssocID="{4F655D8F-3ACA-4AA2-BBDB-8251E06DDE97}" presName="linNode" presStyleCnt="0"/>
      <dgm:spPr/>
    </dgm:pt>
    <dgm:pt modelId="{EA12E22A-C5B4-4A1A-83F7-C01DDD9367E4}" type="pres">
      <dgm:prSet presAssocID="{4F655D8F-3ACA-4AA2-BBDB-8251E06DDE97}" presName="parentShp" presStyleLbl="node1" presStyleIdx="1" presStyleCnt="3">
        <dgm:presLayoutVars>
          <dgm:bulletEnabled val="1"/>
        </dgm:presLayoutVars>
      </dgm:prSet>
      <dgm:spPr/>
    </dgm:pt>
    <dgm:pt modelId="{5D5E4DA9-8AE5-4357-BAC0-AFA1085858F5}" type="pres">
      <dgm:prSet presAssocID="{4F655D8F-3ACA-4AA2-BBDB-8251E06DDE97}" presName="childShp" presStyleLbl="bgAccFollowNode1" presStyleIdx="1" presStyleCnt="3">
        <dgm:presLayoutVars>
          <dgm:bulletEnabled val="1"/>
        </dgm:presLayoutVars>
      </dgm:prSet>
      <dgm:spPr/>
    </dgm:pt>
    <dgm:pt modelId="{E08D07FB-B8B9-4258-9EDF-1D0EF76EED43}" type="pres">
      <dgm:prSet presAssocID="{73392803-7D29-43D9-AA42-660CFA554C9A}" presName="spacing" presStyleCnt="0"/>
      <dgm:spPr/>
    </dgm:pt>
    <dgm:pt modelId="{A0730879-DCE5-4C80-8630-7DF8C838BB7E}" type="pres">
      <dgm:prSet presAssocID="{897C06DC-F608-4784-ABBF-F7FC972FA171}" presName="linNode" presStyleCnt="0"/>
      <dgm:spPr/>
    </dgm:pt>
    <dgm:pt modelId="{03C58675-26A9-4B80-BAA4-3931CF06A005}" type="pres">
      <dgm:prSet presAssocID="{897C06DC-F608-4784-ABBF-F7FC972FA171}" presName="parentShp" presStyleLbl="node1" presStyleIdx="2" presStyleCnt="3">
        <dgm:presLayoutVars>
          <dgm:bulletEnabled val="1"/>
        </dgm:presLayoutVars>
      </dgm:prSet>
      <dgm:spPr/>
    </dgm:pt>
    <dgm:pt modelId="{53F1346E-5DF2-43D3-AACE-F947DA289899}" type="pres">
      <dgm:prSet presAssocID="{897C06DC-F608-4784-ABBF-F7FC972FA171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E893562B-4CB6-4655-A035-9FDCE00CD614}" type="presOf" srcId="{D433BE2A-7775-405E-BFB1-33D3448EAC45}" destId="{6435D240-03AF-4D62-A49A-2D6604A721A9}" srcOrd="0" destOrd="0" presId="urn:microsoft.com/office/officeart/2005/8/layout/vList6"/>
    <dgm:cxn modelId="{F2A7A050-4425-4BE9-B868-9F2720730AD0}" type="presOf" srcId="{897C06DC-F608-4784-ABBF-F7FC972FA171}" destId="{03C58675-26A9-4B80-BAA4-3931CF06A005}" srcOrd="0" destOrd="0" presId="urn:microsoft.com/office/officeart/2005/8/layout/vList6"/>
    <dgm:cxn modelId="{DBCA9B94-9928-4C35-A576-1AAB0449F128}" srcId="{BF15FC94-3096-4F5E-B763-56D7015585A7}" destId="{D433BE2A-7775-405E-BFB1-33D3448EAC45}" srcOrd="0" destOrd="0" parTransId="{87401DA2-6157-4ECB-A0C5-537F7F516CA8}" sibTransId="{0DE2C943-E88F-4F8D-92DC-686D1BCC10AF}"/>
    <dgm:cxn modelId="{24BAA5B4-D738-4CC2-90B5-366DE6F97096}" srcId="{BF15FC94-3096-4F5E-B763-56D7015585A7}" destId="{897C06DC-F608-4784-ABBF-F7FC972FA171}" srcOrd="2" destOrd="0" parTransId="{69C0E3DD-DE7D-49DD-84EB-D09C02C3D30E}" sibTransId="{D5C3C176-798D-4D70-A07F-6469F620EA58}"/>
    <dgm:cxn modelId="{41FA16B5-F9BB-4EF2-98FE-E9DE13884F93}" type="presOf" srcId="{4F655D8F-3ACA-4AA2-BBDB-8251E06DDE97}" destId="{EA12E22A-C5B4-4A1A-83F7-C01DDD9367E4}" srcOrd="0" destOrd="0" presId="urn:microsoft.com/office/officeart/2005/8/layout/vList6"/>
    <dgm:cxn modelId="{15173DCE-2FC1-4CD4-9CAE-2E75BE43F4BC}" srcId="{BF15FC94-3096-4F5E-B763-56D7015585A7}" destId="{4F655D8F-3ACA-4AA2-BBDB-8251E06DDE97}" srcOrd="1" destOrd="0" parTransId="{2FC58A91-C3D6-49DE-B77D-62078335835F}" sibTransId="{73392803-7D29-43D9-AA42-660CFA554C9A}"/>
    <dgm:cxn modelId="{AB98BBEB-1DA6-4E00-8FC9-4ED3A5A44EA5}" type="presOf" srcId="{BF15FC94-3096-4F5E-B763-56D7015585A7}" destId="{9D48EBAC-FB81-4E79-8388-36C5AB206DCB}" srcOrd="0" destOrd="0" presId="urn:microsoft.com/office/officeart/2005/8/layout/vList6"/>
    <dgm:cxn modelId="{F729DBB4-555A-451B-A767-02C5D337271A}" type="presParOf" srcId="{9D48EBAC-FB81-4E79-8388-36C5AB206DCB}" destId="{EAD84230-A1BD-4AD3-B3C5-2500CEE5D243}" srcOrd="0" destOrd="0" presId="urn:microsoft.com/office/officeart/2005/8/layout/vList6"/>
    <dgm:cxn modelId="{5ABFAB35-9C66-4500-87C7-A00765D2C0C6}" type="presParOf" srcId="{EAD84230-A1BD-4AD3-B3C5-2500CEE5D243}" destId="{6435D240-03AF-4D62-A49A-2D6604A721A9}" srcOrd="0" destOrd="0" presId="urn:microsoft.com/office/officeart/2005/8/layout/vList6"/>
    <dgm:cxn modelId="{930F1A5A-139B-41DF-BCB0-C2CF8AD267FC}" type="presParOf" srcId="{EAD84230-A1BD-4AD3-B3C5-2500CEE5D243}" destId="{6584307D-71F5-496E-ACA5-0D591E2B4842}" srcOrd="1" destOrd="0" presId="urn:microsoft.com/office/officeart/2005/8/layout/vList6"/>
    <dgm:cxn modelId="{F4D2041F-B4C1-443A-B9E5-D14A7F5B13B2}" type="presParOf" srcId="{9D48EBAC-FB81-4E79-8388-36C5AB206DCB}" destId="{257AE448-4B24-493C-8105-B5F016FE0958}" srcOrd="1" destOrd="0" presId="urn:microsoft.com/office/officeart/2005/8/layout/vList6"/>
    <dgm:cxn modelId="{A316B8AF-4DB2-4DD8-BC16-4B11BCC242FB}" type="presParOf" srcId="{9D48EBAC-FB81-4E79-8388-36C5AB206DCB}" destId="{F67D85BA-8F01-41BF-9486-7175A8A17781}" srcOrd="2" destOrd="0" presId="urn:microsoft.com/office/officeart/2005/8/layout/vList6"/>
    <dgm:cxn modelId="{8B014886-899D-4D6C-961B-B4F89676FAD3}" type="presParOf" srcId="{F67D85BA-8F01-41BF-9486-7175A8A17781}" destId="{EA12E22A-C5B4-4A1A-83F7-C01DDD9367E4}" srcOrd="0" destOrd="0" presId="urn:microsoft.com/office/officeart/2005/8/layout/vList6"/>
    <dgm:cxn modelId="{B80DC394-F522-4F8C-9AA7-9A75C7E75F4E}" type="presParOf" srcId="{F67D85BA-8F01-41BF-9486-7175A8A17781}" destId="{5D5E4DA9-8AE5-4357-BAC0-AFA1085858F5}" srcOrd="1" destOrd="0" presId="urn:microsoft.com/office/officeart/2005/8/layout/vList6"/>
    <dgm:cxn modelId="{EB33EA3F-F2DF-4237-89CE-D9F35FAF8D42}" type="presParOf" srcId="{9D48EBAC-FB81-4E79-8388-36C5AB206DCB}" destId="{E08D07FB-B8B9-4258-9EDF-1D0EF76EED43}" srcOrd="3" destOrd="0" presId="urn:microsoft.com/office/officeart/2005/8/layout/vList6"/>
    <dgm:cxn modelId="{5C59E399-2866-453A-88D6-174F235CA33F}" type="presParOf" srcId="{9D48EBAC-FB81-4E79-8388-36C5AB206DCB}" destId="{A0730879-DCE5-4C80-8630-7DF8C838BB7E}" srcOrd="4" destOrd="0" presId="urn:microsoft.com/office/officeart/2005/8/layout/vList6"/>
    <dgm:cxn modelId="{D72E2070-C363-4195-994B-E75EE9A583FB}" type="presParOf" srcId="{A0730879-DCE5-4C80-8630-7DF8C838BB7E}" destId="{03C58675-26A9-4B80-BAA4-3931CF06A005}" srcOrd="0" destOrd="0" presId="urn:microsoft.com/office/officeart/2005/8/layout/vList6"/>
    <dgm:cxn modelId="{7925FAF9-BBC8-4072-B014-F7A3333F76A1}" type="presParOf" srcId="{A0730879-DCE5-4C80-8630-7DF8C838BB7E}" destId="{53F1346E-5DF2-43D3-AACE-F947DA28989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AA476C-C89E-4A21-A504-FF1045A386F2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8F9F2A6D-DC4F-453E-845C-06BD1B3869DA}">
      <dgm:prSet/>
      <dgm:spPr>
        <a:solidFill>
          <a:schemeClr val="tx1"/>
        </a:solidFill>
      </dgm:spPr>
      <dgm:t>
        <a:bodyPr/>
        <a:lstStyle/>
        <a:p>
          <a:r>
            <a:rPr lang="fr-CA" dirty="0">
              <a:solidFill>
                <a:schemeClr val="bg1"/>
              </a:solidFill>
            </a:rPr>
            <a:t>La marge de profit totale de RA Investissement va augmenter en 2027</a:t>
          </a:r>
        </a:p>
      </dgm:t>
    </dgm:pt>
    <dgm:pt modelId="{64C06F8C-94A5-49FB-BE4F-C363E0ED9ADB}" type="parTrans" cxnId="{4462DF40-E4F7-4F2D-8750-5EB0034F5365}">
      <dgm:prSet/>
      <dgm:spPr/>
      <dgm:t>
        <a:bodyPr/>
        <a:lstStyle/>
        <a:p>
          <a:endParaRPr lang="fr-CA"/>
        </a:p>
      </dgm:t>
    </dgm:pt>
    <dgm:pt modelId="{027DCEED-403F-4965-93FF-FCC629173F4B}" type="sibTrans" cxnId="{4462DF40-E4F7-4F2D-8750-5EB0034F5365}">
      <dgm:prSet/>
      <dgm:spPr/>
      <dgm:t>
        <a:bodyPr/>
        <a:lstStyle/>
        <a:p>
          <a:endParaRPr lang="fr-CA"/>
        </a:p>
      </dgm:t>
    </dgm:pt>
    <dgm:pt modelId="{9132E99A-AB74-4AFA-9568-16406ED750DC}">
      <dgm:prSet/>
      <dgm:spPr>
        <a:solidFill>
          <a:schemeClr val="tx1"/>
        </a:solidFill>
      </dgm:spPr>
      <dgm:t>
        <a:bodyPr/>
        <a:lstStyle/>
        <a:p>
          <a:r>
            <a:rPr lang="fr-CA" dirty="0">
              <a:solidFill>
                <a:schemeClr val="bg1"/>
              </a:solidFill>
            </a:rPr>
            <a:t>Total des revenus potentiels  sur les </a:t>
          </a:r>
          <a:br>
            <a:rPr lang="fr-CA" dirty="0">
              <a:solidFill>
                <a:schemeClr val="bg1"/>
              </a:solidFill>
            </a:rPr>
          </a:br>
          <a:r>
            <a:rPr lang="fr-CA" dirty="0">
              <a:solidFill>
                <a:schemeClr val="bg1"/>
              </a:solidFill>
            </a:rPr>
            <a:t>5 prochaines années : 450 millions $</a:t>
          </a:r>
        </a:p>
      </dgm:t>
    </dgm:pt>
    <dgm:pt modelId="{599D551F-64B1-44CD-8534-47450FD0D8BE}" type="parTrans" cxnId="{EABD0378-785E-4FF1-B6E2-7EA1CF799900}">
      <dgm:prSet/>
      <dgm:spPr/>
      <dgm:t>
        <a:bodyPr/>
        <a:lstStyle/>
        <a:p>
          <a:endParaRPr lang="fr-CA"/>
        </a:p>
      </dgm:t>
    </dgm:pt>
    <dgm:pt modelId="{82DC0E6E-7252-4AD4-AC4E-0F924DADBB0E}" type="sibTrans" cxnId="{EABD0378-785E-4FF1-B6E2-7EA1CF799900}">
      <dgm:prSet/>
      <dgm:spPr/>
      <dgm:t>
        <a:bodyPr/>
        <a:lstStyle/>
        <a:p>
          <a:endParaRPr lang="fr-CA"/>
        </a:p>
      </dgm:t>
    </dgm:pt>
    <dgm:pt modelId="{E8E4AD99-22C6-493A-AE54-436DF8B46037}">
      <dgm:prSet/>
      <dgm:spPr>
        <a:solidFill>
          <a:schemeClr val="tx1"/>
        </a:solidFill>
      </dgm:spPr>
      <dgm:t>
        <a:bodyPr/>
        <a:lstStyle/>
        <a:p>
          <a:r>
            <a:rPr lang="fr-CA" dirty="0">
              <a:solidFill>
                <a:schemeClr val="bg1"/>
              </a:solidFill>
            </a:rPr>
            <a:t>La rentabilité atteindra 30 % des revenus totaux dans les 10 ans</a:t>
          </a:r>
        </a:p>
      </dgm:t>
    </dgm:pt>
    <dgm:pt modelId="{631E6A2C-14A4-4223-8353-04F7FC001CEF}" type="parTrans" cxnId="{D70D98E4-9398-4D22-9435-186F8D106D0A}">
      <dgm:prSet/>
      <dgm:spPr/>
      <dgm:t>
        <a:bodyPr/>
        <a:lstStyle/>
        <a:p>
          <a:endParaRPr lang="fr-CA"/>
        </a:p>
      </dgm:t>
    </dgm:pt>
    <dgm:pt modelId="{0FAC24F5-7C21-4587-A1E7-A49CDE7E0D89}" type="sibTrans" cxnId="{D70D98E4-9398-4D22-9435-186F8D106D0A}">
      <dgm:prSet/>
      <dgm:spPr/>
      <dgm:t>
        <a:bodyPr/>
        <a:lstStyle/>
        <a:p>
          <a:endParaRPr lang="fr-CA"/>
        </a:p>
      </dgm:t>
    </dgm:pt>
    <dgm:pt modelId="{B2E61DE7-66FB-4558-9534-DB31D17A4E9B}" type="pres">
      <dgm:prSet presAssocID="{66AA476C-C89E-4A21-A504-FF1045A386F2}" presName="linear" presStyleCnt="0">
        <dgm:presLayoutVars>
          <dgm:dir/>
          <dgm:resizeHandles val="exact"/>
        </dgm:presLayoutVars>
      </dgm:prSet>
      <dgm:spPr/>
    </dgm:pt>
    <dgm:pt modelId="{A1BFFB56-898A-4CC2-8E0E-EDD11B0C1C22}" type="pres">
      <dgm:prSet presAssocID="{8F9F2A6D-DC4F-453E-845C-06BD1B3869DA}" presName="comp" presStyleCnt="0"/>
      <dgm:spPr/>
    </dgm:pt>
    <dgm:pt modelId="{60A8A615-2020-4E55-AEAE-45A1F8590DFB}" type="pres">
      <dgm:prSet presAssocID="{8F9F2A6D-DC4F-453E-845C-06BD1B3869DA}" presName="box" presStyleLbl="node1" presStyleIdx="0" presStyleCnt="3"/>
      <dgm:spPr/>
    </dgm:pt>
    <dgm:pt modelId="{F210CEBB-494C-496E-A810-7CA11EEF80A9}" type="pres">
      <dgm:prSet presAssocID="{8F9F2A6D-DC4F-453E-845C-06BD1B3869DA}" presName="img" presStyleLbl="fgImgPlace1" presStyleIdx="0" presStyleCnt="3"/>
      <dgm:spPr>
        <a:ln>
          <a:solidFill>
            <a:schemeClr val="accent5">
              <a:lumMod val="60000"/>
              <a:lumOff val="40000"/>
            </a:schemeClr>
          </a:solidFill>
        </a:ln>
      </dgm:spPr>
    </dgm:pt>
    <dgm:pt modelId="{938CE069-2CE3-439B-B86E-5A7D940E8FD9}" type="pres">
      <dgm:prSet presAssocID="{8F9F2A6D-DC4F-453E-845C-06BD1B3869DA}" presName="text" presStyleLbl="node1" presStyleIdx="0" presStyleCnt="3">
        <dgm:presLayoutVars>
          <dgm:bulletEnabled val="1"/>
        </dgm:presLayoutVars>
      </dgm:prSet>
      <dgm:spPr/>
    </dgm:pt>
    <dgm:pt modelId="{F0B723BF-A7CD-462A-A9AC-BC3374AFBF7F}" type="pres">
      <dgm:prSet presAssocID="{027DCEED-403F-4965-93FF-FCC629173F4B}" presName="spacer" presStyleCnt="0"/>
      <dgm:spPr/>
    </dgm:pt>
    <dgm:pt modelId="{B98DE121-3C7D-4B57-96B9-9C26311B0B31}" type="pres">
      <dgm:prSet presAssocID="{9132E99A-AB74-4AFA-9568-16406ED750DC}" presName="comp" presStyleCnt="0"/>
      <dgm:spPr/>
    </dgm:pt>
    <dgm:pt modelId="{60C4FA69-B82B-4A9C-9E68-455BBEFBCC0D}" type="pres">
      <dgm:prSet presAssocID="{9132E99A-AB74-4AFA-9568-16406ED750DC}" presName="box" presStyleLbl="node1" presStyleIdx="1" presStyleCnt="3"/>
      <dgm:spPr/>
    </dgm:pt>
    <dgm:pt modelId="{CC322ADF-FF3D-4A4B-A5F3-EB90980BAC2A}" type="pres">
      <dgm:prSet presAssocID="{9132E99A-AB74-4AFA-9568-16406ED750DC}" presName="img" presStyleLbl="fgImgPlace1" presStyleIdx="1" presStyleCnt="3"/>
      <dgm:spPr>
        <a:ln>
          <a:solidFill>
            <a:schemeClr val="accent5">
              <a:lumMod val="60000"/>
              <a:lumOff val="40000"/>
            </a:schemeClr>
          </a:solidFill>
        </a:ln>
      </dgm:spPr>
    </dgm:pt>
    <dgm:pt modelId="{F6B61DE8-3654-43FE-AA40-04EB079B3CCF}" type="pres">
      <dgm:prSet presAssocID="{9132E99A-AB74-4AFA-9568-16406ED750DC}" presName="text" presStyleLbl="node1" presStyleIdx="1" presStyleCnt="3">
        <dgm:presLayoutVars>
          <dgm:bulletEnabled val="1"/>
        </dgm:presLayoutVars>
      </dgm:prSet>
      <dgm:spPr/>
    </dgm:pt>
    <dgm:pt modelId="{7A5CDE56-0AA8-410C-B379-2D39E053D1D6}" type="pres">
      <dgm:prSet presAssocID="{82DC0E6E-7252-4AD4-AC4E-0F924DADBB0E}" presName="spacer" presStyleCnt="0"/>
      <dgm:spPr/>
    </dgm:pt>
    <dgm:pt modelId="{B879180F-F23F-4918-BA12-C673B205C3A7}" type="pres">
      <dgm:prSet presAssocID="{E8E4AD99-22C6-493A-AE54-436DF8B46037}" presName="comp" presStyleCnt="0"/>
      <dgm:spPr/>
    </dgm:pt>
    <dgm:pt modelId="{4A3AFB95-356F-4053-9F92-9B79875DB9D2}" type="pres">
      <dgm:prSet presAssocID="{E8E4AD99-22C6-493A-AE54-436DF8B46037}" presName="box" presStyleLbl="node1" presStyleIdx="2" presStyleCnt="3"/>
      <dgm:spPr/>
    </dgm:pt>
    <dgm:pt modelId="{6FD8DC83-9504-4287-92B1-4101DACD9F40}" type="pres">
      <dgm:prSet presAssocID="{E8E4AD99-22C6-493A-AE54-436DF8B46037}" presName="img" presStyleLbl="fgImgPlace1" presStyleIdx="2" presStyleCnt="3"/>
      <dgm:spPr>
        <a:ln>
          <a:solidFill>
            <a:schemeClr val="accent5">
              <a:lumMod val="60000"/>
              <a:lumOff val="40000"/>
            </a:schemeClr>
          </a:solidFill>
        </a:ln>
      </dgm:spPr>
    </dgm:pt>
    <dgm:pt modelId="{CA022E12-6E46-463D-8094-DAB39A6DFF3D}" type="pres">
      <dgm:prSet presAssocID="{E8E4AD99-22C6-493A-AE54-436DF8B46037}" presName="text" presStyleLbl="node1" presStyleIdx="2" presStyleCnt="3">
        <dgm:presLayoutVars>
          <dgm:bulletEnabled val="1"/>
        </dgm:presLayoutVars>
      </dgm:prSet>
      <dgm:spPr/>
    </dgm:pt>
  </dgm:ptLst>
  <dgm:cxnLst>
    <dgm:cxn modelId="{D80E430E-CC0D-44E6-AF66-6CC6379B87D5}" type="presOf" srcId="{8F9F2A6D-DC4F-453E-845C-06BD1B3869DA}" destId="{938CE069-2CE3-439B-B86E-5A7D940E8FD9}" srcOrd="1" destOrd="0" presId="urn:microsoft.com/office/officeart/2005/8/layout/vList4"/>
    <dgm:cxn modelId="{DDD4A525-081D-4A0D-B15E-41FF6C8A59BB}" type="presOf" srcId="{8F9F2A6D-DC4F-453E-845C-06BD1B3869DA}" destId="{60A8A615-2020-4E55-AEAE-45A1F8590DFB}" srcOrd="0" destOrd="0" presId="urn:microsoft.com/office/officeart/2005/8/layout/vList4"/>
    <dgm:cxn modelId="{05E77F30-BC0C-4602-A59E-E67BF2AFC27C}" type="presOf" srcId="{9132E99A-AB74-4AFA-9568-16406ED750DC}" destId="{60C4FA69-B82B-4A9C-9E68-455BBEFBCC0D}" srcOrd="0" destOrd="0" presId="urn:microsoft.com/office/officeart/2005/8/layout/vList4"/>
    <dgm:cxn modelId="{91EE4832-7568-4ED9-AC9B-429572DA4F9B}" type="presOf" srcId="{E8E4AD99-22C6-493A-AE54-436DF8B46037}" destId="{4A3AFB95-356F-4053-9F92-9B79875DB9D2}" srcOrd="0" destOrd="0" presId="urn:microsoft.com/office/officeart/2005/8/layout/vList4"/>
    <dgm:cxn modelId="{4462DF40-E4F7-4F2D-8750-5EB0034F5365}" srcId="{66AA476C-C89E-4A21-A504-FF1045A386F2}" destId="{8F9F2A6D-DC4F-453E-845C-06BD1B3869DA}" srcOrd="0" destOrd="0" parTransId="{64C06F8C-94A5-49FB-BE4F-C363E0ED9ADB}" sibTransId="{027DCEED-403F-4965-93FF-FCC629173F4B}"/>
    <dgm:cxn modelId="{2B28254C-EDDF-48EF-94B0-3987549B8718}" type="presOf" srcId="{66AA476C-C89E-4A21-A504-FF1045A386F2}" destId="{B2E61DE7-66FB-4558-9534-DB31D17A4E9B}" srcOrd="0" destOrd="0" presId="urn:microsoft.com/office/officeart/2005/8/layout/vList4"/>
    <dgm:cxn modelId="{EABD0378-785E-4FF1-B6E2-7EA1CF799900}" srcId="{66AA476C-C89E-4A21-A504-FF1045A386F2}" destId="{9132E99A-AB74-4AFA-9568-16406ED750DC}" srcOrd="1" destOrd="0" parTransId="{599D551F-64B1-44CD-8534-47450FD0D8BE}" sibTransId="{82DC0E6E-7252-4AD4-AC4E-0F924DADBB0E}"/>
    <dgm:cxn modelId="{D972E482-897D-40E9-AC35-D61E2EE5CB6E}" type="presOf" srcId="{9132E99A-AB74-4AFA-9568-16406ED750DC}" destId="{F6B61DE8-3654-43FE-AA40-04EB079B3CCF}" srcOrd="1" destOrd="0" presId="urn:microsoft.com/office/officeart/2005/8/layout/vList4"/>
    <dgm:cxn modelId="{71256DD4-1966-4C82-8AB7-D18877D0CD79}" type="presOf" srcId="{E8E4AD99-22C6-493A-AE54-436DF8B46037}" destId="{CA022E12-6E46-463D-8094-DAB39A6DFF3D}" srcOrd="1" destOrd="0" presId="urn:microsoft.com/office/officeart/2005/8/layout/vList4"/>
    <dgm:cxn modelId="{D70D98E4-9398-4D22-9435-186F8D106D0A}" srcId="{66AA476C-C89E-4A21-A504-FF1045A386F2}" destId="{E8E4AD99-22C6-493A-AE54-436DF8B46037}" srcOrd="2" destOrd="0" parTransId="{631E6A2C-14A4-4223-8353-04F7FC001CEF}" sibTransId="{0FAC24F5-7C21-4587-A1E7-A49CDE7E0D89}"/>
    <dgm:cxn modelId="{D59C6155-A33E-40B2-9F68-EC87DC7BDD6D}" type="presParOf" srcId="{B2E61DE7-66FB-4558-9534-DB31D17A4E9B}" destId="{A1BFFB56-898A-4CC2-8E0E-EDD11B0C1C22}" srcOrd="0" destOrd="0" presId="urn:microsoft.com/office/officeart/2005/8/layout/vList4"/>
    <dgm:cxn modelId="{D2CCEA38-58C6-4B40-AE2F-65F9958E5BF4}" type="presParOf" srcId="{A1BFFB56-898A-4CC2-8E0E-EDD11B0C1C22}" destId="{60A8A615-2020-4E55-AEAE-45A1F8590DFB}" srcOrd="0" destOrd="0" presId="urn:microsoft.com/office/officeart/2005/8/layout/vList4"/>
    <dgm:cxn modelId="{484D9ABF-8FFA-4185-B95C-18EC1474F667}" type="presParOf" srcId="{A1BFFB56-898A-4CC2-8E0E-EDD11B0C1C22}" destId="{F210CEBB-494C-496E-A810-7CA11EEF80A9}" srcOrd="1" destOrd="0" presId="urn:microsoft.com/office/officeart/2005/8/layout/vList4"/>
    <dgm:cxn modelId="{CB14B366-4F12-4189-BC7B-6B588ED11898}" type="presParOf" srcId="{A1BFFB56-898A-4CC2-8E0E-EDD11B0C1C22}" destId="{938CE069-2CE3-439B-B86E-5A7D940E8FD9}" srcOrd="2" destOrd="0" presId="urn:microsoft.com/office/officeart/2005/8/layout/vList4"/>
    <dgm:cxn modelId="{14034E72-AFF4-48C2-979C-7929F62EE9D2}" type="presParOf" srcId="{B2E61DE7-66FB-4558-9534-DB31D17A4E9B}" destId="{F0B723BF-A7CD-462A-A9AC-BC3374AFBF7F}" srcOrd="1" destOrd="0" presId="urn:microsoft.com/office/officeart/2005/8/layout/vList4"/>
    <dgm:cxn modelId="{EC0C3502-3E9D-44F0-8F12-BE6AFF94C62C}" type="presParOf" srcId="{B2E61DE7-66FB-4558-9534-DB31D17A4E9B}" destId="{B98DE121-3C7D-4B57-96B9-9C26311B0B31}" srcOrd="2" destOrd="0" presId="urn:microsoft.com/office/officeart/2005/8/layout/vList4"/>
    <dgm:cxn modelId="{98B14B13-E9E3-470A-B532-9355E6213C64}" type="presParOf" srcId="{B98DE121-3C7D-4B57-96B9-9C26311B0B31}" destId="{60C4FA69-B82B-4A9C-9E68-455BBEFBCC0D}" srcOrd="0" destOrd="0" presId="urn:microsoft.com/office/officeart/2005/8/layout/vList4"/>
    <dgm:cxn modelId="{8D44DAAF-C4B0-49F4-8DC9-440C500CC0B8}" type="presParOf" srcId="{B98DE121-3C7D-4B57-96B9-9C26311B0B31}" destId="{CC322ADF-FF3D-4A4B-A5F3-EB90980BAC2A}" srcOrd="1" destOrd="0" presId="urn:microsoft.com/office/officeart/2005/8/layout/vList4"/>
    <dgm:cxn modelId="{76B4FF2B-6803-4522-8633-FA1D4F3B8253}" type="presParOf" srcId="{B98DE121-3C7D-4B57-96B9-9C26311B0B31}" destId="{F6B61DE8-3654-43FE-AA40-04EB079B3CCF}" srcOrd="2" destOrd="0" presId="urn:microsoft.com/office/officeart/2005/8/layout/vList4"/>
    <dgm:cxn modelId="{449114EA-5125-43C1-94D8-C8D101D877B6}" type="presParOf" srcId="{B2E61DE7-66FB-4558-9534-DB31D17A4E9B}" destId="{7A5CDE56-0AA8-410C-B379-2D39E053D1D6}" srcOrd="3" destOrd="0" presId="urn:microsoft.com/office/officeart/2005/8/layout/vList4"/>
    <dgm:cxn modelId="{6C3C2C62-1B77-4C86-97B9-85F6A9FC5984}" type="presParOf" srcId="{B2E61DE7-66FB-4558-9534-DB31D17A4E9B}" destId="{B879180F-F23F-4918-BA12-C673B205C3A7}" srcOrd="4" destOrd="0" presId="urn:microsoft.com/office/officeart/2005/8/layout/vList4"/>
    <dgm:cxn modelId="{50A668D9-8AD7-476D-9DAC-3E820A6344B3}" type="presParOf" srcId="{B879180F-F23F-4918-BA12-C673B205C3A7}" destId="{4A3AFB95-356F-4053-9F92-9B79875DB9D2}" srcOrd="0" destOrd="0" presId="urn:microsoft.com/office/officeart/2005/8/layout/vList4"/>
    <dgm:cxn modelId="{CBCE2ABC-88A0-42C4-B86B-DB929C613D5D}" type="presParOf" srcId="{B879180F-F23F-4918-BA12-C673B205C3A7}" destId="{6FD8DC83-9504-4287-92B1-4101DACD9F40}" srcOrd="1" destOrd="0" presId="urn:microsoft.com/office/officeart/2005/8/layout/vList4"/>
    <dgm:cxn modelId="{F14F3C3D-0F85-40D5-AA45-1C99F7D9C872}" type="presParOf" srcId="{B879180F-F23F-4918-BA12-C673B205C3A7}" destId="{CA022E12-6E46-463D-8094-DAB39A6DFF3D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84307D-71F5-496E-ACA5-0D591E2B4842}">
      <dsp:nvSpPr>
        <dsp:cNvPr id="0" name=""/>
        <dsp:cNvSpPr/>
      </dsp:nvSpPr>
      <dsp:spPr>
        <a:xfrm>
          <a:off x="4221829" y="0"/>
          <a:ext cx="6332744" cy="113640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35D240-03AF-4D62-A49A-2D6604A721A9}">
      <dsp:nvSpPr>
        <dsp:cNvPr id="0" name=""/>
        <dsp:cNvSpPr/>
      </dsp:nvSpPr>
      <dsp:spPr>
        <a:xfrm>
          <a:off x="0" y="0"/>
          <a:ext cx="4221829" cy="11364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4100" kern="1200" dirty="0">
              <a:solidFill>
                <a:schemeClr val="bg1">
                  <a:lumMod val="50000"/>
                  <a:lumOff val="50000"/>
                </a:schemeClr>
              </a:solidFill>
            </a:rPr>
            <a:t>1370 employés</a:t>
          </a:r>
        </a:p>
      </dsp:txBody>
      <dsp:txXfrm>
        <a:off x="55475" y="55475"/>
        <a:ext cx="4110879" cy="1025459"/>
      </dsp:txXfrm>
    </dsp:sp>
    <dsp:sp modelId="{5D5E4DA9-8AE5-4357-BAC0-AFA1085858F5}">
      <dsp:nvSpPr>
        <dsp:cNvPr id="0" name=""/>
        <dsp:cNvSpPr/>
      </dsp:nvSpPr>
      <dsp:spPr>
        <a:xfrm>
          <a:off x="4221829" y="1250050"/>
          <a:ext cx="6332744" cy="113640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12E22A-C5B4-4A1A-83F7-C01DDD9367E4}">
      <dsp:nvSpPr>
        <dsp:cNvPr id="0" name=""/>
        <dsp:cNvSpPr/>
      </dsp:nvSpPr>
      <dsp:spPr>
        <a:xfrm>
          <a:off x="0" y="1250050"/>
          <a:ext cx="4221829" cy="11364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200" kern="1200" dirty="0">
              <a:solidFill>
                <a:prstClr val="black">
                  <a:lumMod val="50000"/>
                  <a:lumOff val="50000"/>
                </a:prstClr>
              </a:solidFill>
              <a:latin typeface="Century Gothic" panose="020B0502020202020204"/>
              <a:ea typeface="+mn-ea"/>
              <a:cs typeface="+mn-cs"/>
            </a:rPr>
            <a:t>14 bureaux</a:t>
          </a:r>
        </a:p>
      </dsp:txBody>
      <dsp:txXfrm>
        <a:off x="55475" y="1305525"/>
        <a:ext cx="4110879" cy="1025459"/>
      </dsp:txXfrm>
    </dsp:sp>
    <dsp:sp modelId="{53F1346E-5DF2-43D3-AACE-F947DA289899}">
      <dsp:nvSpPr>
        <dsp:cNvPr id="0" name=""/>
        <dsp:cNvSpPr/>
      </dsp:nvSpPr>
      <dsp:spPr>
        <a:xfrm>
          <a:off x="4221829" y="2500101"/>
          <a:ext cx="6332744" cy="113640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C58675-26A9-4B80-BAA4-3931CF06A005}">
      <dsp:nvSpPr>
        <dsp:cNvPr id="0" name=""/>
        <dsp:cNvSpPr/>
      </dsp:nvSpPr>
      <dsp:spPr>
        <a:xfrm>
          <a:off x="0" y="2500101"/>
          <a:ext cx="4221829" cy="11364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200" kern="1200" dirty="0">
              <a:solidFill>
                <a:prstClr val="black">
                  <a:lumMod val="50000"/>
                  <a:lumOff val="50000"/>
                </a:prstClr>
              </a:solidFill>
              <a:latin typeface="Century Gothic" panose="020B0502020202020204"/>
              <a:ea typeface="+mn-ea"/>
              <a:cs typeface="+mn-cs"/>
            </a:rPr>
            <a:t>Cotation de crédit AAA+</a:t>
          </a:r>
        </a:p>
      </dsp:txBody>
      <dsp:txXfrm>
        <a:off x="55475" y="2555576"/>
        <a:ext cx="4110879" cy="10254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A8A615-2020-4E55-AEAE-45A1F8590DFB}">
      <dsp:nvSpPr>
        <dsp:cNvPr id="0" name=""/>
        <dsp:cNvSpPr/>
      </dsp:nvSpPr>
      <dsp:spPr>
        <a:xfrm>
          <a:off x="0" y="0"/>
          <a:ext cx="10554574" cy="1136409"/>
        </a:xfrm>
        <a:prstGeom prst="roundRect">
          <a:avLst>
            <a:gd name="adj" fmla="val 10000"/>
          </a:avLst>
        </a:prstGeom>
        <a:solidFill>
          <a:schemeClr val="tx1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100" kern="1200" dirty="0">
              <a:solidFill>
                <a:schemeClr val="bg1"/>
              </a:solidFill>
            </a:rPr>
            <a:t>La marge de profit totale de RA Investissement va augmenter en 2027</a:t>
          </a:r>
        </a:p>
      </dsp:txBody>
      <dsp:txXfrm>
        <a:off x="2224555" y="0"/>
        <a:ext cx="8330018" cy="1136409"/>
      </dsp:txXfrm>
    </dsp:sp>
    <dsp:sp modelId="{F210CEBB-494C-496E-A810-7CA11EEF80A9}">
      <dsp:nvSpPr>
        <dsp:cNvPr id="0" name=""/>
        <dsp:cNvSpPr/>
      </dsp:nvSpPr>
      <dsp:spPr>
        <a:xfrm>
          <a:off x="113640" y="113640"/>
          <a:ext cx="2110914" cy="909127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C4FA69-B82B-4A9C-9E68-455BBEFBCC0D}">
      <dsp:nvSpPr>
        <dsp:cNvPr id="0" name=""/>
        <dsp:cNvSpPr/>
      </dsp:nvSpPr>
      <dsp:spPr>
        <a:xfrm>
          <a:off x="0" y="1250050"/>
          <a:ext cx="10554574" cy="1136409"/>
        </a:xfrm>
        <a:prstGeom prst="roundRect">
          <a:avLst>
            <a:gd name="adj" fmla="val 10000"/>
          </a:avLst>
        </a:prstGeom>
        <a:solidFill>
          <a:schemeClr val="tx1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100" kern="1200" dirty="0">
              <a:solidFill>
                <a:schemeClr val="bg1"/>
              </a:solidFill>
            </a:rPr>
            <a:t>Total des revenus potentiels  sur les </a:t>
          </a:r>
          <a:br>
            <a:rPr lang="fr-CA" sz="3100" kern="1200" dirty="0">
              <a:solidFill>
                <a:schemeClr val="bg1"/>
              </a:solidFill>
            </a:rPr>
          </a:br>
          <a:r>
            <a:rPr lang="fr-CA" sz="3100" kern="1200" dirty="0">
              <a:solidFill>
                <a:schemeClr val="bg1"/>
              </a:solidFill>
            </a:rPr>
            <a:t>5 prochaines années : 450 millions $</a:t>
          </a:r>
        </a:p>
      </dsp:txBody>
      <dsp:txXfrm>
        <a:off x="2224555" y="1250050"/>
        <a:ext cx="8330018" cy="1136409"/>
      </dsp:txXfrm>
    </dsp:sp>
    <dsp:sp modelId="{CC322ADF-FF3D-4A4B-A5F3-EB90980BAC2A}">
      <dsp:nvSpPr>
        <dsp:cNvPr id="0" name=""/>
        <dsp:cNvSpPr/>
      </dsp:nvSpPr>
      <dsp:spPr>
        <a:xfrm>
          <a:off x="113640" y="1363691"/>
          <a:ext cx="2110914" cy="909127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3AFB95-356F-4053-9F92-9B79875DB9D2}">
      <dsp:nvSpPr>
        <dsp:cNvPr id="0" name=""/>
        <dsp:cNvSpPr/>
      </dsp:nvSpPr>
      <dsp:spPr>
        <a:xfrm>
          <a:off x="0" y="2500101"/>
          <a:ext cx="10554574" cy="1136409"/>
        </a:xfrm>
        <a:prstGeom prst="roundRect">
          <a:avLst>
            <a:gd name="adj" fmla="val 10000"/>
          </a:avLst>
        </a:prstGeom>
        <a:solidFill>
          <a:schemeClr val="tx1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100" kern="1200" dirty="0">
              <a:solidFill>
                <a:schemeClr val="bg1"/>
              </a:solidFill>
            </a:rPr>
            <a:t>La rentabilité atteindra 30 % des revenus totaux dans les 10 ans</a:t>
          </a:r>
        </a:p>
      </dsp:txBody>
      <dsp:txXfrm>
        <a:off x="2224555" y="2500101"/>
        <a:ext cx="8330018" cy="1136409"/>
      </dsp:txXfrm>
    </dsp:sp>
    <dsp:sp modelId="{6FD8DC83-9504-4287-92B1-4101DACD9F40}">
      <dsp:nvSpPr>
        <dsp:cNvPr id="0" name=""/>
        <dsp:cNvSpPr/>
      </dsp:nvSpPr>
      <dsp:spPr>
        <a:xfrm>
          <a:off x="113640" y="2613742"/>
          <a:ext cx="2110914" cy="909127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B3D1-0F4D-45B4-ACD9-2CCCEEB8F63C}" type="datetimeFigureOut">
              <a:rPr lang="fr-CA" smtClean="0"/>
              <a:t>06/05/25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9242-9647-4ABA-A06F-DB029442475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19562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B3D1-0F4D-45B4-ACD9-2CCCEEB8F63C}" type="datetimeFigureOut">
              <a:rPr lang="fr-CA" smtClean="0"/>
              <a:t>06/05/25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9242-9647-4ABA-A06F-DB029442475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2647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B3D1-0F4D-45B4-ACD9-2CCCEEB8F63C}" type="datetimeFigureOut">
              <a:rPr lang="fr-CA" smtClean="0"/>
              <a:t>06/05/25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9242-9647-4ABA-A06F-DB029442475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73644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B3D1-0F4D-45B4-ACD9-2CCCEEB8F63C}" type="datetimeFigureOut">
              <a:rPr lang="fr-CA" smtClean="0"/>
              <a:t>06/05/25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9242-9647-4ABA-A06F-DB029442475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7386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B3D1-0F4D-45B4-ACD9-2CCCEEB8F63C}" type="datetimeFigureOut">
              <a:rPr lang="fr-CA" smtClean="0"/>
              <a:t>06/05/25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9242-9647-4ABA-A06F-DB029442475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533266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B3D1-0F4D-45B4-ACD9-2CCCEEB8F63C}" type="datetimeFigureOut">
              <a:rPr lang="fr-CA" smtClean="0"/>
              <a:t>06/05/25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9242-9647-4ABA-A06F-DB029442475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10137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>
            <a:lvl1pPr>
              <a:defRPr spc="100" baseline="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B3D1-0F4D-45B4-ACD9-2CCCEEB8F63C}" type="datetimeFigureOut">
              <a:rPr lang="fr-CA" smtClean="0"/>
              <a:t>06/05/25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9242-9647-4ABA-A06F-DB029442475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0406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B3D1-0F4D-45B4-ACD9-2CCCEEB8F63C}" type="datetimeFigureOut">
              <a:rPr lang="fr-CA" smtClean="0"/>
              <a:t>06/05/25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9242-9647-4ABA-A06F-DB029442475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8117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B3D1-0F4D-45B4-ACD9-2CCCEEB8F63C}" type="datetimeFigureOut">
              <a:rPr lang="fr-CA" smtClean="0"/>
              <a:t>06/05/25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9242-9647-4ABA-A06F-DB029442475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05836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B3D1-0F4D-45B4-ACD9-2CCCEEB8F63C}" type="datetimeFigureOut">
              <a:rPr lang="fr-CA" smtClean="0"/>
              <a:t>06/05/25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9242-9647-4ABA-A06F-DB029442475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47633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B3D1-0F4D-45B4-ACD9-2CCCEEB8F63C}" type="datetimeFigureOut">
              <a:rPr lang="fr-CA" smtClean="0"/>
              <a:t>06/05/25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9242-9647-4ABA-A06F-DB029442475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93578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B3D1-0F4D-45B4-ACD9-2CCCEEB8F63C}" type="datetimeFigureOut">
              <a:rPr lang="fr-CA" smtClean="0"/>
              <a:t>06/05/25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9242-9647-4ABA-A06F-DB029442475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53224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B3D1-0F4D-45B4-ACD9-2CCCEEB8F63C}" type="datetimeFigureOut">
              <a:rPr lang="fr-CA" smtClean="0"/>
              <a:t>06/05/25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9242-9647-4ABA-A06F-DB029442475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98061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DB17B3D1-0F4D-45B4-ACD9-2CCCEEB8F63C}" type="datetimeFigureOut">
              <a:rPr lang="fr-CA" smtClean="0"/>
              <a:t>06/05/25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03419242-9647-4ABA-A06F-DB029442475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9512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B17B3D1-0F4D-45B4-ACD9-2CCCEEB8F63C}" type="datetimeFigureOut">
              <a:rPr lang="fr-CA" smtClean="0"/>
              <a:t>06/05/25</a:t>
            </a:fld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03419242-9647-4ABA-A06F-DB029442475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433553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8BADB5-C431-454C-A2C8-15C6754E89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>
                <a:ln>
                  <a:solidFill>
                    <a:schemeClr val="tx1">
                      <a:lumMod val="50000"/>
                    </a:schemeClr>
                  </a:solidFill>
                </a:ln>
                <a:solidFill>
                  <a:schemeClr val="tx1"/>
                </a:solidFill>
              </a:rPr>
              <a:t>RA Investissement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E7C26B8-5C53-40DC-9318-E0B51AF7B3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Services financiers</a:t>
            </a:r>
          </a:p>
        </p:txBody>
      </p:sp>
    </p:spTree>
    <p:extLst>
      <p:ext uri="{BB962C8B-B14F-4D97-AF65-F5344CB8AC3E}">
        <p14:creationId xmlns:p14="http://schemas.microsoft.com/office/powerpoint/2010/main" val="1911097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7ED42F-3B6F-4547-9A87-BE3012E3C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ln>
                  <a:solidFill>
                    <a:schemeClr val="tx1">
                      <a:lumMod val="50000"/>
                    </a:schemeClr>
                  </a:solidFill>
                </a:ln>
              </a:rPr>
              <a:t>Description de l’entreprise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B8DE7117-3B37-4E70-9033-2856E269F6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0449864"/>
              </p:ext>
            </p:extLst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9170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2A1CEE-54BA-4145-902C-5437E658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ln>
                  <a:solidFill>
                    <a:schemeClr val="tx1">
                      <a:lumMod val="50000"/>
                    </a:schemeClr>
                  </a:solidFill>
                </a:ln>
              </a:rPr>
              <a:t>Synthèse des bénéfices</a:t>
            </a:r>
          </a:p>
        </p:txBody>
      </p:sp>
      <p:graphicFrame>
        <p:nvGraphicFramePr>
          <p:cNvPr id="4" name="Content Placeholder 5">
            <a:extLst>
              <a:ext uri="{FF2B5EF4-FFF2-40B4-BE49-F238E27FC236}">
                <a16:creationId xmlns:a16="http://schemas.microsoft.com/office/drawing/2014/main" id="{E4161A7D-33F3-4E36-BB77-8604E8866F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5351484"/>
              </p:ext>
            </p:extLst>
          </p:nvPr>
        </p:nvGraphicFramePr>
        <p:xfrm>
          <a:off x="680321" y="3700212"/>
          <a:ext cx="11028892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17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052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76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fr-CA" noProof="0"/>
                    </a:p>
                  </a:txBody>
                  <a:tcPr marL="153180" marR="153180"/>
                </a:tc>
                <a:tc>
                  <a:txBody>
                    <a:bodyPr/>
                    <a:lstStyle/>
                    <a:p>
                      <a:r>
                        <a:rPr lang="fr-CA" baseline="0" noProof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Recettes brutes</a:t>
                      </a:r>
                      <a:endParaRPr lang="fr-CA" noProof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53180" marR="153180"/>
                </a:tc>
                <a:tc>
                  <a:txBody>
                    <a:bodyPr/>
                    <a:lstStyle/>
                    <a:p>
                      <a:r>
                        <a:rPr lang="fr-CA" baseline="0" noProof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Passif</a:t>
                      </a:r>
                      <a:endParaRPr lang="fr-CA" noProof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53180" marR="153180"/>
                </a:tc>
                <a:tc>
                  <a:txBody>
                    <a:bodyPr/>
                    <a:lstStyle/>
                    <a:p>
                      <a:r>
                        <a:rPr lang="fr-CA" noProof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Recettes estimées – Année prochaine</a:t>
                      </a:r>
                    </a:p>
                  </a:txBody>
                  <a:tcPr marL="153180" marR="15318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noProof="0" dirty="0"/>
                        <a:t>2026</a:t>
                      </a:r>
                    </a:p>
                  </a:txBody>
                  <a:tcPr marL="153180" marR="153180"/>
                </a:tc>
                <a:tc>
                  <a:txBody>
                    <a:bodyPr/>
                    <a:lstStyle/>
                    <a:p>
                      <a:r>
                        <a:rPr lang="fr-CA" noProof="0" dirty="0"/>
                        <a:t>110 millions $</a:t>
                      </a:r>
                    </a:p>
                  </a:txBody>
                  <a:tcPr marL="153180" marR="153180"/>
                </a:tc>
                <a:tc>
                  <a:txBody>
                    <a:bodyPr/>
                    <a:lstStyle/>
                    <a:p>
                      <a:r>
                        <a:rPr lang="fr-CA" noProof="0" dirty="0"/>
                        <a:t>  96 millions $</a:t>
                      </a:r>
                    </a:p>
                  </a:txBody>
                  <a:tcPr marL="153180" marR="153180"/>
                </a:tc>
                <a:tc>
                  <a:txBody>
                    <a:bodyPr/>
                    <a:lstStyle/>
                    <a:p>
                      <a:r>
                        <a:rPr lang="fr-CA" noProof="0" dirty="0"/>
                        <a:t>149 millions $</a:t>
                      </a:r>
                    </a:p>
                  </a:txBody>
                  <a:tcPr marL="153180" marR="1531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noProof="0" dirty="0"/>
                        <a:t>2028</a:t>
                      </a:r>
                    </a:p>
                  </a:txBody>
                  <a:tcPr marL="153180" marR="153180"/>
                </a:tc>
                <a:tc>
                  <a:txBody>
                    <a:bodyPr/>
                    <a:lstStyle/>
                    <a:p>
                      <a:r>
                        <a:rPr lang="fr-CA" noProof="0" dirty="0"/>
                        <a:t>157 millions $</a:t>
                      </a:r>
                    </a:p>
                  </a:txBody>
                  <a:tcPr marL="153180" marR="153180"/>
                </a:tc>
                <a:tc>
                  <a:txBody>
                    <a:bodyPr/>
                    <a:lstStyle/>
                    <a:p>
                      <a:r>
                        <a:rPr lang="fr-CA" noProof="0" dirty="0"/>
                        <a:t>167 millions $</a:t>
                      </a:r>
                    </a:p>
                  </a:txBody>
                  <a:tcPr marL="153180" marR="153180"/>
                </a:tc>
                <a:tc>
                  <a:txBody>
                    <a:bodyPr/>
                    <a:lstStyle/>
                    <a:p>
                      <a:r>
                        <a:rPr lang="fr-CA" noProof="0" dirty="0"/>
                        <a:t>273 millions $</a:t>
                      </a:r>
                    </a:p>
                  </a:txBody>
                  <a:tcPr marL="153180" marR="15318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4868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0693AD-1CE2-49D4-91DE-94ECE7940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ln>
                  <a:solidFill>
                    <a:schemeClr val="tx1">
                      <a:lumMod val="50000"/>
                    </a:schemeClr>
                  </a:solidFill>
                </a:ln>
              </a:rPr>
              <a:t>Prévisions</a:t>
            </a:r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03B2F79B-A1A4-4C99-90CD-67B79685CD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5119870"/>
              </p:ext>
            </p:extLst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78178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is">
  <a:themeElements>
    <a:clrScheme name="Jaune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Concis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oncis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Concis</Template>
  <TotalTime>46</TotalTime>
  <Words>87</Words>
  <Application>Microsoft Office PowerPoint</Application>
  <PresentationFormat>Grand écran</PresentationFormat>
  <Paragraphs>22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7" baseType="lpstr">
      <vt:lpstr>Century Gothic</vt:lpstr>
      <vt:lpstr>Wingdings 2</vt:lpstr>
      <vt:lpstr>Concis</vt:lpstr>
      <vt:lpstr>RA Investissement</vt:lpstr>
      <vt:lpstr>Description de l’entreprise</vt:lpstr>
      <vt:lpstr>Synthèse des bénéfices</vt:lpstr>
      <vt:lpstr>Prévisions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 Groupe d’investissement</dc:title>
  <dc:creator>Votre Nom</dc:creator>
  <cp:lastModifiedBy>Votre Nom</cp:lastModifiedBy>
  <cp:revision>8</cp:revision>
  <dcterms:created xsi:type="dcterms:W3CDTF">2020-03-23T19:09:08Z</dcterms:created>
  <dcterms:modified xsi:type="dcterms:W3CDTF">2025-05-06T15:35:28Z</dcterms:modified>
</cp:coreProperties>
</file>