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3" r:id="rId1"/>
  </p:sldMasterIdLst>
  <p:notesMasterIdLst>
    <p:notesMasterId r:id="rId6"/>
  </p:notesMasterIdLst>
  <p:handoutMasterIdLst>
    <p:handoutMasterId r:id="rId7"/>
  </p:handoutMasterIdLst>
  <p:sldIdLst>
    <p:sldId id="256" r:id="rId2"/>
    <p:sldId id="259" r:id="rId3"/>
    <p:sldId id="257" r:id="rId4"/>
    <p:sldId id="258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3" autoAdjust="0"/>
    <p:restoredTop sz="94737" autoAdjust="0"/>
  </p:normalViewPr>
  <p:slideViewPr>
    <p:cSldViewPr>
      <p:cViewPr varScale="1">
        <p:scale>
          <a:sx n="61" d="100"/>
          <a:sy n="61" d="100"/>
        </p:scale>
        <p:origin x="630" y="28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8" d="100"/>
        <a:sy n="138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CA56F9-EBD1-4EDE-AC5A-D32B1EE6B19A}" type="datetimeFigureOut">
              <a:rPr lang="en-US" smtClean="0"/>
              <a:t>3/27/2025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EF1F6A-377B-486B-AE5B-5F67CA6E88B3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384927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7F2395-BA32-44B3-AE0B-3CDA8D65767F}" type="datetimeFigureOut">
              <a:rPr lang="en-US" smtClean="0"/>
              <a:t>3/27/2025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A66CA6-5710-4873-BF0F-8F321BE2734B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265092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14664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CA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fr-FR"/>
              <a:t>12/28/2017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5560" y="4883024"/>
            <a:ext cx="4047239" cy="1195538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r>
              <a:rPr lang="en-US"/>
              <a:t>Votre nom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270EE3C7-AF1F-4BDA-826E-C05D5B9FF57E}" type="slidenum">
              <a:rPr lang="en-US" smtClean="0"/>
              <a:t>‹n°›</a:t>
            </a:fld>
            <a:endParaRPr lang="en-US" dirty="0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673249732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CA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12/28/2017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Votre nom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EE3C7-AF1F-4BDA-826E-C05D5B9FF57E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6738437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12/28/2017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Votre nom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EE3C7-AF1F-4BDA-826E-C05D5B9FF57E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8077757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12/28/2017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Votre nom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EE3C7-AF1F-4BDA-826E-C05D5B9FF57E}" type="slidenum">
              <a:rPr lang="en-US" smtClean="0"/>
              <a:t>‹n°›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04768920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12/28/2017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Votre nom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EE3C7-AF1F-4BDA-826E-C05D5B9FF57E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4950377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12/28/2017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Votre nom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EE3C7-AF1F-4BDA-826E-C05D5B9FF57E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4049411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 d’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CA"/>
              <a:t>Cliquez sur l'icône pour ajouter une image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CA"/>
              <a:t>Cliquez sur l'icône pour ajouter une image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CA"/>
              <a:t>Cliquez sur l'icône pour ajouter une image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12/28/2017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Votre nom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EE3C7-AF1F-4BDA-826E-C05D5B9FF57E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574639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12/28/2017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Votre nom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EE3C7-AF1F-4BDA-826E-C05D5B9FF57E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6061768"/>
      </p:ext>
    </p:extLst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12/28/2017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Votre nom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EE3C7-AF1F-4BDA-826E-C05D5B9FF57E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440862"/>
      </p:ext>
    </p:extLst>
  </p:cSld>
  <p:clrMapOvr>
    <a:masterClrMapping/>
  </p:clrMapOvr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12/28/2017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Votre nom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EE3C7-AF1F-4BDA-826E-C05D5B9FF57E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3039707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12/28/2017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Votre nom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EE3C7-AF1F-4BDA-826E-C05D5B9FF57E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3814119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12/28/2017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Votre nom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EE3C7-AF1F-4BDA-826E-C05D5B9FF57E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0802914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12/28/2017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Votre nom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EE3C7-AF1F-4BDA-826E-C05D5B9FF57E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2050040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12/28/2017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Votre nom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EE3C7-AF1F-4BDA-826E-C05D5B9FF57E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0432292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12/28/2017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Votre nom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EE3C7-AF1F-4BDA-826E-C05D5B9FF57E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7451574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12/28/2017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Votre nom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EE3C7-AF1F-4BDA-826E-C05D5B9FF57E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8292861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12/28/2017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Votre nom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EE3C7-AF1F-4BDA-826E-C05D5B9FF57E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2226441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CA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12/28/2017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Votre nom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EE3C7-AF1F-4BDA-826E-C05D5B9FF57E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2971862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fr-FR"/>
              <a:t>12/28/2017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/>
              <a:t>Votre nom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270EE3C7-AF1F-4BDA-826E-C05D5B9FF57E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20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4" r:id="rId1"/>
    <p:sldLayoutId id="2147483925" r:id="rId2"/>
    <p:sldLayoutId id="2147483926" r:id="rId3"/>
    <p:sldLayoutId id="2147483927" r:id="rId4"/>
    <p:sldLayoutId id="2147483928" r:id="rId5"/>
    <p:sldLayoutId id="2147483929" r:id="rId6"/>
    <p:sldLayoutId id="2147483930" r:id="rId7"/>
    <p:sldLayoutId id="2147483931" r:id="rId8"/>
    <p:sldLayoutId id="2147483932" r:id="rId9"/>
    <p:sldLayoutId id="2147483933" r:id="rId10"/>
    <p:sldLayoutId id="2147483934" r:id="rId11"/>
    <p:sldLayoutId id="2147483935" r:id="rId12"/>
    <p:sldLayoutId id="2147483936" r:id="rId13"/>
    <p:sldLayoutId id="2147483937" r:id="rId14"/>
    <p:sldLayoutId id="2147483938" r:id="rId15"/>
    <p:sldLayoutId id="2147483939" r:id="rId16"/>
    <p:sldLayoutId id="2147483940" r:id="rId17"/>
    <p:sldLayoutId id="2147483941" r:id="rId18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duotone>
              <a:schemeClr val="bg1">
                <a:shade val="48000"/>
                <a:satMod val="110000"/>
                <a:lumMod val="40000"/>
              </a:schemeClr>
              <a:schemeClr val="bg1">
                <a:tint val="90000"/>
                <a:lumMod val="106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454915C5-707B-4B29-9E6B-116367F841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4070191" cy="6858000"/>
          </a:xfrm>
          <a:custGeom>
            <a:avLst/>
            <a:gdLst>
              <a:gd name="connsiteX0" fmla="*/ 1 w 4061802"/>
              <a:gd name="connsiteY0" fmla="*/ 0 h 6858000"/>
              <a:gd name="connsiteX1" fmla="*/ 4059081 w 4061802"/>
              <a:gd name="connsiteY1" fmla="*/ 0 h 6858000"/>
              <a:gd name="connsiteX2" fmla="*/ 4059081 w 4061802"/>
              <a:gd name="connsiteY2" fmla="*/ 2339825 h 6858000"/>
              <a:gd name="connsiteX3" fmla="*/ 4061802 w 4061802"/>
              <a:gd name="connsiteY3" fmla="*/ 2339683 h 6858000"/>
              <a:gd name="connsiteX4" fmla="*/ 4061802 w 4061802"/>
              <a:gd name="connsiteY4" fmla="*/ 3776054 h 6858000"/>
              <a:gd name="connsiteX5" fmla="*/ 4059081 w 4061802"/>
              <a:gd name="connsiteY5" fmla="*/ 3776199 h 6858000"/>
              <a:gd name="connsiteX6" fmla="*/ 4059081 w 4061802"/>
              <a:gd name="connsiteY6" fmla="*/ 6858000 h 6858000"/>
              <a:gd name="connsiteX7" fmla="*/ 1 w 4061802"/>
              <a:gd name="connsiteY7" fmla="*/ 6858000 h 6858000"/>
              <a:gd name="connsiteX8" fmla="*/ 1 w 4061802"/>
              <a:gd name="connsiteY8" fmla="*/ 3992604 h 6858000"/>
              <a:gd name="connsiteX9" fmla="*/ 0 w 4061802"/>
              <a:gd name="connsiteY9" fmla="*/ 3992604 h 6858000"/>
              <a:gd name="connsiteX10" fmla="*/ 0 w 4061802"/>
              <a:gd name="connsiteY10" fmla="*/ 2552279 h 6858000"/>
              <a:gd name="connsiteX11" fmla="*/ 1 w 4061802"/>
              <a:gd name="connsiteY11" fmla="*/ 2552279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061802" h="6858000">
                <a:moveTo>
                  <a:pt x="1" y="0"/>
                </a:moveTo>
                <a:lnTo>
                  <a:pt x="4059081" y="0"/>
                </a:lnTo>
                <a:lnTo>
                  <a:pt x="4059081" y="2339825"/>
                </a:lnTo>
                <a:lnTo>
                  <a:pt x="4061802" y="2339683"/>
                </a:lnTo>
                <a:lnTo>
                  <a:pt x="4061802" y="3776054"/>
                </a:lnTo>
                <a:lnTo>
                  <a:pt x="4059081" y="3776199"/>
                </a:lnTo>
                <a:lnTo>
                  <a:pt x="4059081" y="6858000"/>
                </a:lnTo>
                <a:lnTo>
                  <a:pt x="1" y="6858000"/>
                </a:lnTo>
                <a:lnTo>
                  <a:pt x="1" y="3992604"/>
                </a:lnTo>
                <a:lnTo>
                  <a:pt x="0" y="3992604"/>
                </a:lnTo>
                <a:lnTo>
                  <a:pt x="0" y="2552279"/>
                </a:lnTo>
                <a:lnTo>
                  <a:pt x="1" y="2552279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36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CA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6B8E032-9914-4C00-B51A-C2DA16271D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21733" cy="6858000"/>
          </a:xfrm>
          <a:prstGeom prst="rect">
            <a:avLst/>
          </a:prstGeom>
          <a:solidFill>
            <a:schemeClr val="accent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9" name="Freeform: Shape 18">
            <a:extLst>
              <a:ext uri="{FF2B5EF4-FFF2-40B4-BE49-F238E27FC236}">
                <a16:creationId xmlns:a16="http://schemas.microsoft.com/office/drawing/2014/main" id="{43B4841E-E6B6-48C3-BA02-F73659C6DA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61802" y="1"/>
            <a:ext cx="8130198" cy="6857999"/>
          </a:xfrm>
          <a:custGeom>
            <a:avLst/>
            <a:gdLst>
              <a:gd name="connsiteX0" fmla="*/ 0 w 8130198"/>
              <a:gd name="connsiteY0" fmla="*/ 0 h 6857999"/>
              <a:gd name="connsiteX1" fmla="*/ 7241014 w 8130198"/>
              <a:gd name="connsiteY1" fmla="*/ 0 h 6857999"/>
              <a:gd name="connsiteX2" fmla="*/ 8130198 w 8130198"/>
              <a:gd name="connsiteY2" fmla="*/ 0 h 6857999"/>
              <a:gd name="connsiteX3" fmla="*/ 8130198 w 8130198"/>
              <a:gd name="connsiteY3" fmla="*/ 6857999 h 6857999"/>
              <a:gd name="connsiteX4" fmla="*/ 0 w 8130198"/>
              <a:gd name="connsiteY4" fmla="*/ 6857999 h 6857999"/>
              <a:gd name="connsiteX5" fmla="*/ 0 w 8130198"/>
              <a:gd name="connsiteY5" fmla="*/ 6375361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130198" h="6857999">
                <a:moveTo>
                  <a:pt x="0" y="0"/>
                </a:moveTo>
                <a:lnTo>
                  <a:pt x="7241014" y="0"/>
                </a:lnTo>
                <a:lnTo>
                  <a:pt x="8130198" y="0"/>
                </a:lnTo>
                <a:lnTo>
                  <a:pt x="8130198" y="6857999"/>
                </a:lnTo>
                <a:lnTo>
                  <a:pt x="0" y="6857999"/>
                </a:lnTo>
                <a:lnTo>
                  <a:pt x="0" y="6375361"/>
                </a:lnTo>
                <a:close/>
              </a:path>
            </a:pathLst>
          </a:custGeom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CA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52792" y="1213758"/>
            <a:ext cx="6093596" cy="4430485"/>
          </a:xfrm>
        </p:spPr>
        <p:txBody>
          <a:bodyPr anchor="ctr">
            <a:normAutofit/>
          </a:bodyPr>
          <a:lstStyle/>
          <a:p>
            <a:r>
              <a:rPr lang="fr-CA" sz="6600" cap="small" dirty="0"/>
              <a:t>Procédures Intervention</a:t>
            </a:r>
            <a:br>
              <a:rPr lang="fr-CA" sz="6600" cap="small" dirty="0"/>
            </a:br>
            <a:r>
              <a:rPr lang="fr-CA" sz="6600" cap="small" dirty="0"/>
              <a:t> en Situation d’Urgence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1328" y="1213758"/>
            <a:ext cx="3078739" cy="4430485"/>
          </a:xfrm>
        </p:spPr>
        <p:txBody>
          <a:bodyPr anchor="ctr">
            <a:normAutofit/>
          </a:bodyPr>
          <a:lstStyle/>
          <a:p>
            <a:pPr algn="l"/>
            <a:r>
              <a:rPr lang="fr-CA" sz="2400" cap="none" dirty="0">
                <a:solidFill>
                  <a:srgbClr val="FFFFFF"/>
                </a:solidFill>
              </a:rPr>
              <a:t>Clinique médicale </a:t>
            </a:r>
            <a:r>
              <a:rPr lang="fr-CA" sz="2400" dirty="0" err="1">
                <a:solidFill>
                  <a:srgbClr val="FFFFFF"/>
                </a:solidFill>
              </a:rPr>
              <a:t>Riverwalk</a:t>
            </a:r>
            <a:endParaRPr lang="fr-CA" sz="2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47317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cap="small" noProof="0" dirty="0"/>
              <a:t>Directives des procédures </a:t>
            </a:r>
            <a:r>
              <a:rPr lang="fr-CA" b="1" cap="small" noProof="0" dirty="0"/>
              <a:t>ISU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903" y="1828800"/>
            <a:ext cx="10554574" cy="3636511"/>
          </a:xfrm>
        </p:spPr>
        <p:txBody>
          <a:bodyPr/>
          <a:lstStyle/>
          <a:p>
            <a:r>
              <a:rPr lang="fr-CA" cap="none" dirty="0"/>
              <a:t>Identification de l’équipement</a:t>
            </a:r>
          </a:p>
          <a:p>
            <a:r>
              <a:rPr lang="fr-CA" cap="none" dirty="0"/>
              <a:t>Procédures de désignation du personnel</a:t>
            </a:r>
          </a:p>
          <a:p>
            <a:r>
              <a:rPr lang="fr-CA" cap="none" dirty="0"/>
              <a:t>Identification de la procédure appropriée</a:t>
            </a:r>
          </a:p>
        </p:txBody>
      </p:sp>
    </p:spTree>
    <p:extLst>
      <p:ext uri="{BB962C8B-B14F-4D97-AF65-F5344CB8AC3E}">
        <p14:creationId xmlns:p14="http://schemas.microsoft.com/office/powerpoint/2010/main" val="19702517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cap="small" dirty="0"/>
              <a:t>Urgence</a:t>
            </a:r>
            <a:r>
              <a:rPr lang="fr-CA" cap="none" dirty="0"/>
              <a:t> </a:t>
            </a:r>
            <a:r>
              <a:rPr lang="fr-CA" cap="small" dirty="0"/>
              <a:t>CARDIO-PULMONAIRE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295400" y="1828800"/>
            <a:ext cx="9601200" cy="2590800"/>
          </a:xfrm>
        </p:spPr>
        <p:txBody>
          <a:bodyPr>
            <a:normAutofit/>
          </a:bodyPr>
          <a:lstStyle/>
          <a:p>
            <a:r>
              <a:rPr lang="fr-CA" cap="none" dirty="0"/>
              <a:t>Appeler à l’aide</a:t>
            </a:r>
          </a:p>
          <a:p>
            <a:pPr lvl="1"/>
            <a:r>
              <a:rPr lang="fr-CA" cap="none" dirty="0"/>
              <a:t>Utiliser le numéro d’urgence 911</a:t>
            </a:r>
          </a:p>
          <a:p>
            <a:pPr lvl="1"/>
            <a:r>
              <a:rPr lang="fr-CA" cap="none" dirty="0"/>
              <a:t>Fournir l’adresse complète avec numéro d’appartement et code au besoin </a:t>
            </a:r>
          </a:p>
          <a:p>
            <a:r>
              <a:rPr lang="fr-CA" cap="none" dirty="0"/>
              <a:t>Prêter assistance avec des soins de réanimation </a:t>
            </a:r>
          </a:p>
          <a:p>
            <a:pPr lvl="1"/>
            <a:r>
              <a:rPr lang="fr-CA" cap="none" dirty="0"/>
              <a:t>Travailleur de la santé présent ou premier à arriver </a:t>
            </a:r>
          </a:p>
          <a:p>
            <a:r>
              <a:rPr lang="fr-CA" cap="none" dirty="0"/>
              <a:t>Le personnel d’urgence traitant sera avisé immédiatement</a:t>
            </a:r>
            <a:r>
              <a:rPr lang="en-US" cap="none" dirty="0"/>
              <a:t> </a:t>
            </a:r>
          </a:p>
        </p:txBody>
      </p:sp>
      <p:sp>
        <p:nvSpPr>
          <p:cNvPr id="15" name="Snip Diagonal Corner Rectangle 4">
            <a:extLst>
              <a:ext uri="{FF2B5EF4-FFF2-40B4-BE49-F238E27FC236}">
                <a16:creationId xmlns:a16="http://schemas.microsoft.com/office/drawing/2014/main" id="{9E63C998-566E-4EF4-BBF0-22BC9D5E8296}"/>
              </a:ext>
            </a:extLst>
          </p:cNvPr>
          <p:cNvSpPr/>
          <p:nvPr/>
        </p:nvSpPr>
        <p:spPr>
          <a:xfrm>
            <a:off x="2209800" y="5033513"/>
            <a:ext cx="2286000" cy="448573"/>
          </a:xfrm>
          <a:prstGeom prst="snip2DiagRect">
            <a:avLst>
              <a:gd name="adj1" fmla="val 0"/>
              <a:gd name="adj2" fmla="val 50000"/>
            </a:avLst>
          </a:prstGeom>
          <a:ln w="31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2170331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cap="small" dirty="0"/>
              <a:t>Membres de l’équipe Code Bleu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BF3D377-C63B-4F38-AFE2-E65096226D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7424" y="1860331"/>
            <a:ext cx="10554574" cy="3636511"/>
          </a:xfrm>
        </p:spPr>
        <p:txBody>
          <a:bodyPr/>
          <a:lstStyle/>
          <a:p>
            <a:pPr lvl="0"/>
            <a:r>
              <a:rPr lang="fr-CA" cap="small" dirty="0"/>
              <a:t>Médecin traitant</a:t>
            </a:r>
          </a:p>
          <a:p>
            <a:r>
              <a:rPr lang="fr-CA" cap="small" dirty="0"/>
              <a:t>Infirmière chef</a:t>
            </a:r>
          </a:p>
          <a:p>
            <a:pPr lvl="0"/>
            <a:r>
              <a:rPr lang="fr-CA" cap="small" dirty="0"/>
              <a:t>Résident en médecine</a:t>
            </a:r>
          </a:p>
          <a:p>
            <a:pPr lvl="0"/>
            <a:r>
              <a:rPr lang="fr-CA" cap="small" dirty="0"/>
              <a:t>Stagiaire en médecine</a:t>
            </a:r>
          </a:p>
          <a:p>
            <a:r>
              <a:rPr lang="fr-CA" cap="small" dirty="0"/>
              <a:t>Technicien ECG</a:t>
            </a:r>
          </a:p>
          <a:p>
            <a:r>
              <a:rPr lang="fr-CA" cap="small" dirty="0"/>
              <a:t>Soins respiratoires</a:t>
            </a:r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71468393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rand événement">
  <a:themeElements>
    <a:clrScheme name="Grand événement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Trebuchet MS">
      <a:majorFont>
        <a:latin typeface="Trebuchet MS" panose="020B0603020202020204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rand événemen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F1EFBDE3-1A95-4E3D-81AD-1F53D65BEA0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TM04033927[[fn=Grand événement]]</Template>
  <TotalTime>711</TotalTime>
  <Words>89</Words>
  <Application>Microsoft Office PowerPoint</Application>
  <PresentationFormat>Grand écran</PresentationFormat>
  <Paragraphs>20</Paragraphs>
  <Slides>4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Arial</vt:lpstr>
      <vt:lpstr>Calibri</vt:lpstr>
      <vt:lpstr>Trebuchet MS</vt:lpstr>
      <vt:lpstr>Grand événement</vt:lpstr>
      <vt:lpstr>Procédures Intervention  en Situation d’Urgence</vt:lpstr>
      <vt:lpstr>Directives des procédures ISU</vt:lpstr>
      <vt:lpstr>Urgence CARDIO-PULMONAIRE</vt:lpstr>
      <vt:lpstr>Membres de l’équipe Code Bleu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Votre Nom</dc:creator>
  <cp:lastModifiedBy>Votre Nom</cp:lastModifiedBy>
  <cp:revision>62</cp:revision>
  <dcterms:created xsi:type="dcterms:W3CDTF">2010-09-08T19:50:02Z</dcterms:created>
  <dcterms:modified xsi:type="dcterms:W3CDTF">2025-03-27T22:09:22Z</dcterms:modified>
</cp:coreProperties>
</file>