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7"/>
  </p:notesMasterIdLst>
  <p:sldIdLst>
    <p:sldId id="256" r:id="rId2"/>
    <p:sldId id="261" r:id="rId3"/>
    <p:sldId id="260" r:id="rId4"/>
    <p:sldId id="262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E587"/>
    <a:srgbClr val="BBE4A6"/>
    <a:srgbClr val="C7E9CC"/>
    <a:srgbClr val="6699FF"/>
    <a:srgbClr val="FF9900"/>
    <a:srgbClr val="99CCFF"/>
    <a:srgbClr val="FFFF99"/>
    <a:srgbClr val="FFFF66"/>
    <a:srgbClr val="FFCC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7" autoAdjust="0"/>
    <p:restoredTop sz="94353" autoAdjust="0"/>
  </p:normalViewPr>
  <p:slideViewPr>
    <p:cSldViewPr snapToGrid="0">
      <p:cViewPr varScale="1">
        <p:scale>
          <a:sx n="82" d="100"/>
          <a:sy n="82" d="100"/>
        </p:scale>
        <p:origin x="126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Trim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39.4</c:v>
                </c:pt>
                <c:pt idx="1">
                  <c:v>16.8</c:v>
                </c:pt>
                <c:pt idx="2">
                  <c:v>68.099999999999994</c:v>
                </c:pt>
                <c:pt idx="3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22-49F8-A449-217ED68123C8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Trim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27.4</c:v>
                </c:pt>
                <c:pt idx="1">
                  <c:v>38.6</c:v>
                </c:pt>
                <c:pt idx="2">
                  <c:v>30.1</c:v>
                </c:pt>
                <c:pt idx="3">
                  <c:v>46.8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22-49F8-A449-217ED68123C8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Trim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52.4</c:v>
                </c:pt>
                <c:pt idx="1">
                  <c:v>10.8</c:v>
                </c:pt>
                <c:pt idx="2">
                  <c:v>45</c:v>
                </c:pt>
                <c:pt idx="3">
                  <c:v>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022-49F8-A449-217ED68123C8}"/>
            </c:ext>
          </c:extLst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Trim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Feuil1!$E$2:$E$5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31.6</c:v>
                </c:pt>
                <c:pt idx="2">
                  <c:v>37.6</c:v>
                </c:pt>
                <c:pt idx="3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022-49F8-A449-217ED68123C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23095184"/>
        <c:axId val="2001926144"/>
      </c:barChart>
      <c:catAx>
        <c:axId val="1623095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 dirty="0"/>
                  <a:t>Régions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1926144"/>
        <c:crosses val="autoZero"/>
        <c:auto val="1"/>
        <c:lblAlgn val="ctr"/>
        <c:lblOffset val="100"/>
        <c:noMultiLvlLbl val="0"/>
      </c:catAx>
      <c:valAx>
        <c:axId val="200192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28575">
            <a:solidFill>
              <a:srgbClr val="FFFF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230951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C5F682-283C-4C51-B768-3F360C054F13}" type="doc">
      <dgm:prSet loTypeId="urn:microsoft.com/office/officeart/2005/8/layout/p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fr-CA"/>
        </a:p>
      </dgm:t>
    </dgm:pt>
    <dgm:pt modelId="{7801C6B9-5641-4A16-813E-EEB90F50FF44}">
      <dgm:prSet custT="1"/>
      <dgm:spPr>
        <a:solidFill>
          <a:srgbClr val="B5E587"/>
        </a:solidFill>
      </dgm:spPr>
      <dgm:t>
        <a:bodyPr/>
        <a:lstStyle/>
        <a:p>
          <a:r>
            <a:rPr lang="fr-CA" sz="1800" dirty="0"/>
            <a:t>Budget de 18 % </a:t>
          </a:r>
          <a:br>
            <a:rPr lang="fr-CA" sz="1800" dirty="0"/>
          </a:br>
          <a:r>
            <a:rPr lang="fr-CA" sz="1800" dirty="0"/>
            <a:t>pour le recrutement</a:t>
          </a:r>
        </a:p>
      </dgm:t>
    </dgm:pt>
    <dgm:pt modelId="{D1BE83E9-DBDC-4D5F-BC7B-A547A20AD6C0}" type="parTrans" cxnId="{A144D9E3-C76A-4738-B26B-DE06A1B7EE3C}">
      <dgm:prSet/>
      <dgm:spPr/>
      <dgm:t>
        <a:bodyPr/>
        <a:lstStyle/>
        <a:p>
          <a:endParaRPr lang="fr-CA"/>
        </a:p>
      </dgm:t>
    </dgm:pt>
    <dgm:pt modelId="{0D3AA412-3CFB-4983-89E6-36A0B22DDCEA}" type="sibTrans" cxnId="{A144D9E3-C76A-4738-B26B-DE06A1B7EE3C}">
      <dgm:prSet/>
      <dgm:spPr/>
      <dgm:t>
        <a:bodyPr/>
        <a:lstStyle/>
        <a:p>
          <a:endParaRPr lang="fr-CA"/>
        </a:p>
      </dgm:t>
    </dgm:pt>
    <dgm:pt modelId="{A8F92A16-7193-4C87-A992-C97C3CD8BDCF}">
      <dgm:prSet custT="1"/>
      <dgm:spPr/>
      <dgm:t>
        <a:bodyPr/>
        <a:lstStyle/>
        <a:p>
          <a:r>
            <a:rPr lang="fr-CA" sz="1800" dirty="0"/>
            <a:t>Augmentation des programmes de formation</a:t>
          </a:r>
        </a:p>
      </dgm:t>
    </dgm:pt>
    <dgm:pt modelId="{B1CF8B74-E308-40ED-90E6-4D4B66BBB86B}" type="parTrans" cxnId="{79A37F3C-E57B-4EBF-AB03-663C339CF2BE}">
      <dgm:prSet/>
      <dgm:spPr/>
      <dgm:t>
        <a:bodyPr/>
        <a:lstStyle/>
        <a:p>
          <a:endParaRPr lang="fr-CA"/>
        </a:p>
      </dgm:t>
    </dgm:pt>
    <dgm:pt modelId="{BD80841C-A5D2-4CC9-87ED-83B7F93B720F}" type="sibTrans" cxnId="{79A37F3C-E57B-4EBF-AB03-663C339CF2BE}">
      <dgm:prSet/>
      <dgm:spPr/>
      <dgm:t>
        <a:bodyPr/>
        <a:lstStyle/>
        <a:p>
          <a:endParaRPr lang="fr-CA"/>
        </a:p>
      </dgm:t>
    </dgm:pt>
    <dgm:pt modelId="{24B49F13-2BC0-441A-A5D9-67E49F3228D2}">
      <dgm:prSet custT="1"/>
      <dgm:spPr/>
      <dgm:t>
        <a:bodyPr/>
        <a:lstStyle/>
        <a:p>
          <a:r>
            <a:rPr lang="fr-CA" sz="1800" noProof="0" dirty="0"/>
            <a:t>Développement des plans Épargne-Retraite</a:t>
          </a:r>
        </a:p>
      </dgm:t>
    </dgm:pt>
    <dgm:pt modelId="{AF802DA8-95E2-4AF9-8608-82A303B54163}" type="parTrans" cxnId="{3B7CF2AE-7FE2-4EB8-BC73-176490682078}">
      <dgm:prSet/>
      <dgm:spPr/>
      <dgm:t>
        <a:bodyPr/>
        <a:lstStyle/>
        <a:p>
          <a:endParaRPr lang="fr-CA"/>
        </a:p>
      </dgm:t>
    </dgm:pt>
    <dgm:pt modelId="{A188F3E0-EC2C-4CA2-8F64-540B29A39B14}" type="sibTrans" cxnId="{3B7CF2AE-7FE2-4EB8-BC73-176490682078}">
      <dgm:prSet/>
      <dgm:spPr/>
      <dgm:t>
        <a:bodyPr/>
        <a:lstStyle/>
        <a:p>
          <a:endParaRPr lang="fr-CA"/>
        </a:p>
      </dgm:t>
    </dgm:pt>
    <dgm:pt modelId="{C900B8D0-5B85-43EF-ABA9-900167532F92}" type="pres">
      <dgm:prSet presAssocID="{2FC5F682-283C-4C51-B768-3F360C054F13}" presName="Name0" presStyleCnt="0">
        <dgm:presLayoutVars>
          <dgm:dir/>
          <dgm:resizeHandles val="exact"/>
        </dgm:presLayoutVars>
      </dgm:prSet>
      <dgm:spPr/>
    </dgm:pt>
    <dgm:pt modelId="{E6BA412F-0850-4E5F-9B15-6312513DE307}" type="pres">
      <dgm:prSet presAssocID="{2FC5F682-283C-4C51-B768-3F360C054F13}" presName="bkgdShp" presStyleLbl="alignAccFollowNode1" presStyleIdx="0" presStyleCnt="1" custLinFactNeighborX="13352" custLinFactNeighborY="3910"/>
      <dgm:spPr/>
    </dgm:pt>
    <dgm:pt modelId="{F9A97BCD-47FF-42F5-A712-558AF1ABD8A8}" type="pres">
      <dgm:prSet presAssocID="{2FC5F682-283C-4C51-B768-3F360C054F13}" presName="linComp" presStyleCnt="0"/>
      <dgm:spPr/>
    </dgm:pt>
    <dgm:pt modelId="{5914CB46-9FE4-4D5E-830B-A33EC3D14A66}" type="pres">
      <dgm:prSet presAssocID="{7801C6B9-5641-4A16-813E-EEB90F50FF44}" presName="compNode" presStyleCnt="0"/>
      <dgm:spPr/>
    </dgm:pt>
    <dgm:pt modelId="{3A96DC27-50DD-4D8D-A851-1D4454C3D560}" type="pres">
      <dgm:prSet presAssocID="{7801C6B9-5641-4A16-813E-EEB90F50FF44}" presName="node" presStyleLbl="node1" presStyleIdx="0" presStyleCnt="3" custScaleY="100036">
        <dgm:presLayoutVars>
          <dgm:bulletEnabled val="1"/>
        </dgm:presLayoutVars>
      </dgm:prSet>
      <dgm:spPr/>
    </dgm:pt>
    <dgm:pt modelId="{949AABCC-8424-4C1B-85E9-3F3AEC69A762}" type="pres">
      <dgm:prSet presAssocID="{7801C6B9-5641-4A16-813E-EEB90F50FF44}" presName="invisiNode" presStyleLbl="node1" presStyleIdx="0" presStyleCnt="3"/>
      <dgm:spPr/>
    </dgm:pt>
    <dgm:pt modelId="{3FB7F15D-66DC-4E35-B43F-70B4EE8AD6A6}" type="pres">
      <dgm:prSet presAssocID="{7801C6B9-5641-4A16-813E-EEB90F50FF44}" presName="imagNode" presStyleLbl="fgImgPlace1" presStyleIdx="0" presStyleCnt="3"/>
      <dgm:spPr/>
    </dgm:pt>
    <dgm:pt modelId="{6EBFB9A9-84C9-4AF3-9E1F-E2B089A5197C}" type="pres">
      <dgm:prSet presAssocID="{0D3AA412-3CFB-4983-89E6-36A0B22DDCEA}" presName="sibTrans" presStyleLbl="sibTrans2D1" presStyleIdx="0" presStyleCnt="0"/>
      <dgm:spPr/>
    </dgm:pt>
    <dgm:pt modelId="{652D19F3-F6B4-48B0-BDF5-0010A63EB1B0}" type="pres">
      <dgm:prSet presAssocID="{A8F92A16-7193-4C87-A992-C97C3CD8BDCF}" presName="compNode" presStyleCnt="0"/>
      <dgm:spPr/>
    </dgm:pt>
    <dgm:pt modelId="{FCD5AE50-558F-4303-8CE9-86BC8946ECD0}" type="pres">
      <dgm:prSet presAssocID="{A8F92A16-7193-4C87-A992-C97C3CD8BDCF}" presName="node" presStyleLbl="node1" presStyleIdx="1" presStyleCnt="3" custScaleY="100036">
        <dgm:presLayoutVars>
          <dgm:bulletEnabled val="1"/>
        </dgm:presLayoutVars>
      </dgm:prSet>
      <dgm:spPr/>
    </dgm:pt>
    <dgm:pt modelId="{F7DF14F4-B05E-4BC0-A2C4-EA79416A7572}" type="pres">
      <dgm:prSet presAssocID="{A8F92A16-7193-4C87-A992-C97C3CD8BDCF}" presName="invisiNode" presStyleLbl="node1" presStyleIdx="1" presStyleCnt="3"/>
      <dgm:spPr/>
    </dgm:pt>
    <dgm:pt modelId="{381A2357-1DE7-4EA3-97E5-BA824F21CD31}" type="pres">
      <dgm:prSet presAssocID="{A8F92A16-7193-4C87-A992-C97C3CD8BDCF}" presName="imagNode" presStyleLbl="fgImgPlace1" presStyleIdx="1" presStyleCnt="3"/>
      <dgm:spPr/>
    </dgm:pt>
    <dgm:pt modelId="{3131AF68-F635-4913-9763-B52793CB4EB8}" type="pres">
      <dgm:prSet presAssocID="{BD80841C-A5D2-4CC9-87ED-83B7F93B720F}" presName="sibTrans" presStyleLbl="sibTrans2D1" presStyleIdx="0" presStyleCnt="0"/>
      <dgm:spPr/>
    </dgm:pt>
    <dgm:pt modelId="{FC3D6754-015C-4AB1-A5D9-69024885E85A}" type="pres">
      <dgm:prSet presAssocID="{24B49F13-2BC0-441A-A5D9-67E49F3228D2}" presName="compNode" presStyleCnt="0"/>
      <dgm:spPr/>
    </dgm:pt>
    <dgm:pt modelId="{EC9EA61B-0027-4F83-AF41-FEE1A86DD309}" type="pres">
      <dgm:prSet presAssocID="{24B49F13-2BC0-441A-A5D9-67E49F3228D2}" presName="node" presStyleLbl="node1" presStyleIdx="2" presStyleCnt="3" custScaleY="100036">
        <dgm:presLayoutVars>
          <dgm:bulletEnabled val="1"/>
        </dgm:presLayoutVars>
      </dgm:prSet>
      <dgm:spPr/>
    </dgm:pt>
    <dgm:pt modelId="{F91F0A09-4629-44D4-A900-ACB63BE01521}" type="pres">
      <dgm:prSet presAssocID="{24B49F13-2BC0-441A-A5D9-67E49F3228D2}" presName="invisiNode" presStyleLbl="node1" presStyleIdx="2" presStyleCnt="3"/>
      <dgm:spPr/>
    </dgm:pt>
    <dgm:pt modelId="{ECA85903-EBF3-45DB-B4CE-63394B82E56C}" type="pres">
      <dgm:prSet presAssocID="{24B49F13-2BC0-441A-A5D9-67E49F3228D2}" presName="imagNode" presStyleLbl="fgImgPlace1" presStyleIdx="2" presStyleCnt="3"/>
      <dgm:spPr/>
    </dgm:pt>
  </dgm:ptLst>
  <dgm:cxnLst>
    <dgm:cxn modelId="{79A37F3C-E57B-4EBF-AB03-663C339CF2BE}" srcId="{2FC5F682-283C-4C51-B768-3F360C054F13}" destId="{A8F92A16-7193-4C87-A992-C97C3CD8BDCF}" srcOrd="1" destOrd="0" parTransId="{B1CF8B74-E308-40ED-90E6-4D4B66BBB86B}" sibTransId="{BD80841C-A5D2-4CC9-87ED-83B7F93B720F}"/>
    <dgm:cxn modelId="{5E571F5E-341C-4572-8B29-30C4F7AE8916}" type="presOf" srcId="{24B49F13-2BC0-441A-A5D9-67E49F3228D2}" destId="{EC9EA61B-0027-4F83-AF41-FEE1A86DD309}" srcOrd="0" destOrd="0" presId="urn:microsoft.com/office/officeart/2005/8/layout/pList2"/>
    <dgm:cxn modelId="{7FE3F561-E513-40E0-9DD8-99C5F6929266}" type="presOf" srcId="{0D3AA412-3CFB-4983-89E6-36A0B22DDCEA}" destId="{6EBFB9A9-84C9-4AF3-9E1F-E2B089A5197C}" srcOrd="0" destOrd="0" presId="urn:microsoft.com/office/officeart/2005/8/layout/pList2"/>
    <dgm:cxn modelId="{6150D74A-826A-4EE7-9788-DA636AEEDBF1}" type="presOf" srcId="{A8F92A16-7193-4C87-A992-C97C3CD8BDCF}" destId="{FCD5AE50-558F-4303-8CE9-86BC8946ECD0}" srcOrd="0" destOrd="0" presId="urn:microsoft.com/office/officeart/2005/8/layout/pList2"/>
    <dgm:cxn modelId="{7A6E0255-50AC-497F-816E-6D6BAA607DE7}" type="presOf" srcId="{2FC5F682-283C-4C51-B768-3F360C054F13}" destId="{C900B8D0-5B85-43EF-ABA9-900167532F92}" srcOrd="0" destOrd="0" presId="urn:microsoft.com/office/officeart/2005/8/layout/pList2"/>
    <dgm:cxn modelId="{3F84B880-E69E-41A7-8270-F102AF1D99B2}" type="presOf" srcId="{7801C6B9-5641-4A16-813E-EEB90F50FF44}" destId="{3A96DC27-50DD-4D8D-A851-1D4454C3D560}" srcOrd="0" destOrd="0" presId="urn:microsoft.com/office/officeart/2005/8/layout/pList2"/>
    <dgm:cxn modelId="{3B7CF2AE-7FE2-4EB8-BC73-176490682078}" srcId="{2FC5F682-283C-4C51-B768-3F360C054F13}" destId="{24B49F13-2BC0-441A-A5D9-67E49F3228D2}" srcOrd="2" destOrd="0" parTransId="{AF802DA8-95E2-4AF9-8608-82A303B54163}" sibTransId="{A188F3E0-EC2C-4CA2-8F64-540B29A39B14}"/>
    <dgm:cxn modelId="{587392CA-4D7A-4422-A43D-29FF4F1BE331}" type="presOf" srcId="{BD80841C-A5D2-4CC9-87ED-83B7F93B720F}" destId="{3131AF68-F635-4913-9763-B52793CB4EB8}" srcOrd="0" destOrd="0" presId="urn:microsoft.com/office/officeart/2005/8/layout/pList2"/>
    <dgm:cxn modelId="{A144D9E3-C76A-4738-B26B-DE06A1B7EE3C}" srcId="{2FC5F682-283C-4C51-B768-3F360C054F13}" destId="{7801C6B9-5641-4A16-813E-EEB90F50FF44}" srcOrd="0" destOrd="0" parTransId="{D1BE83E9-DBDC-4D5F-BC7B-A547A20AD6C0}" sibTransId="{0D3AA412-3CFB-4983-89E6-36A0B22DDCEA}"/>
    <dgm:cxn modelId="{09142C73-E34C-493B-BDB6-1BF65B7C583E}" type="presParOf" srcId="{C900B8D0-5B85-43EF-ABA9-900167532F92}" destId="{E6BA412F-0850-4E5F-9B15-6312513DE307}" srcOrd="0" destOrd="0" presId="urn:microsoft.com/office/officeart/2005/8/layout/pList2"/>
    <dgm:cxn modelId="{41306BF0-6963-4033-98C8-E94496F62671}" type="presParOf" srcId="{C900B8D0-5B85-43EF-ABA9-900167532F92}" destId="{F9A97BCD-47FF-42F5-A712-558AF1ABD8A8}" srcOrd="1" destOrd="0" presId="urn:microsoft.com/office/officeart/2005/8/layout/pList2"/>
    <dgm:cxn modelId="{70DADCAE-6A19-43A5-B9E0-C5150223EAFD}" type="presParOf" srcId="{F9A97BCD-47FF-42F5-A712-558AF1ABD8A8}" destId="{5914CB46-9FE4-4D5E-830B-A33EC3D14A66}" srcOrd="0" destOrd="0" presId="urn:microsoft.com/office/officeart/2005/8/layout/pList2"/>
    <dgm:cxn modelId="{B4A84347-1F8E-43A1-B677-74462CCA933A}" type="presParOf" srcId="{5914CB46-9FE4-4D5E-830B-A33EC3D14A66}" destId="{3A96DC27-50DD-4D8D-A851-1D4454C3D560}" srcOrd="0" destOrd="0" presId="urn:microsoft.com/office/officeart/2005/8/layout/pList2"/>
    <dgm:cxn modelId="{A3B9A260-60E1-461E-A3BA-C0F61C1B27A5}" type="presParOf" srcId="{5914CB46-9FE4-4D5E-830B-A33EC3D14A66}" destId="{949AABCC-8424-4C1B-85E9-3F3AEC69A762}" srcOrd="1" destOrd="0" presId="urn:microsoft.com/office/officeart/2005/8/layout/pList2"/>
    <dgm:cxn modelId="{8EDD50D4-D6C3-4CF5-9AE9-F81D61AFCE30}" type="presParOf" srcId="{5914CB46-9FE4-4D5E-830B-A33EC3D14A66}" destId="{3FB7F15D-66DC-4E35-B43F-70B4EE8AD6A6}" srcOrd="2" destOrd="0" presId="urn:microsoft.com/office/officeart/2005/8/layout/pList2"/>
    <dgm:cxn modelId="{B188F271-E4B3-4DAD-8D30-12DD3E0764F8}" type="presParOf" srcId="{F9A97BCD-47FF-42F5-A712-558AF1ABD8A8}" destId="{6EBFB9A9-84C9-4AF3-9E1F-E2B089A5197C}" srcOrd="1" destOrd="0" presId="urn:microsoft.com/office/officeart/2005/8/layout/pList2"/>
    <dgm:cxn modelId="{8939362D-05D2-4E50-B2FA-378764DD9025}" type="presParOf" srcId="{F9A97BCD-47FF-42F5-A712-558AF1ABD8A8}" destId="{652D19F3-F6B4-48B0-BDF5-0010A63EB1B0}" srcOrd="2" destOrd="0" presId="urn:microsoft.com/office/officeart/2005/8/layout/pList2"/>
    <dgm:cxn modelId="{01F2E3B8-C62D-486C-9EF0-DA8AADC07A9B}" type="presParOf" srcId="{652D19F3-F6B4-48B0-BDF5-0010A63EB1B0}" destId="{FCD5AE50-558F-4303-8CE9-86BC8946ECD0}" srcOrd="0" destOrd="0" presId="urn:microsoft.com/office/officeart/2005/8/layout/pList2"/>
    <dgm:cxn modelId="{E5DC43BA-8B4C-4E07-A059-3FDD2434FDFA}" type="presParOf" srcId="{652D19F3-F6B4-48B0-BDF5-0010A63EB1B0}" destId="{F7DF14F4-B05E-4BC0-A2C4-EA79416A7572}" srcOrd="1" destOrd="0" presId="urn:microsoft.com/office/officeart/2005/8/layout/pList2"/>
    <dgm:cxn modelId="{3311ABC3-206B-4074-ACA4-0A0CEB57BC7C}" type="presParOf" srcId="{652D19F3-F6B4-48B0-BDF5-0010A63EB1B0}" destId="{381A2357-1DE7-4EA3-97E5-BA824F21CD31}" srcOrd="2" destOrd="0" presId="urn:microsoft.com/office/officeart/2005/8/layout/pList2"/>
    <dgm:cxn modelId="{2355D380-2ABF-49B0-86E4-AB5D59537A61}" type="presParOf" srcId="{F9A97BCD-47FF-42F5-A712-558AF1ABD8A8}" destId="{3131AF68-F635-4913-9763-B52793CB4EB8}" srcOrd="3" destOrd="0" presId="urn:microsoft.com/office/officeart/2005/8/layout/pList2"/>
    <dgm:cxn modelId="{48A87306-8FDD-4D28-A1DB-DEAD1335825B}" type="presParOf" srcId="{F9A97BCD-47FF-42F5-A712-558AF1ABD8A8}" destId="{FC3D6754-015C-4AB1-A5D9-69024885E85A}" srcOrd="4" destOrd="0" presId="urn:microsoft.com/office/officeart/2005/8/layout/pList2"/>
    <dgm:cxn modelId="{1D461C2A-288A-4182-9192-005E00A8697C}" type="presParOf" srcId="{FC3D6754-015C-4AB1-A5D9-69024885E85A}" destId="{EC9EA61B-0027-4F83-AF41-FEE1A86DD309}" srcOrd="0" destOrd="0" presId="urn:microsoft.com/office/officeart/2005/8/layout/pList2"/>
    <dgm:cxn modelId="{F6106E31-7AB5-40D2-9000-E6E8F6247AAB}" type="presParOf" srcId="{FC3D6754-015C-4AB1-A5D9-69024885E85A}" destId="{F91F0A09-4629-44D4-A900-ACB63BE01521}" srcOrd="1" destOrd="0" presId="urn:microsoft.com/office/officeart/2005/8/layout/pList2"/>
    <dgm:cxn modelId="{88AC8BBF-B5F1-4EEE-8B15-16838CA7AB9F}" type="presParOf" srcId="{FC3D6754-015C-4AB1-A5D9-69024885E85A}" destId="{ECA85903-EBF3-45DB-B4CE-63394B82E56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A412F-0850-4E5F-9B15-6312513DE307}">
      <dsp:nvSpPr>
        <dsp:cNvPr id="0" name=""/>
        <dsp:cNvSpPr/>
      </dsp:nvSpPr>
      <dsp:spPr>
        <a:xfrm>
          <a:off x="0" y="70341"/>
          <a:ext cx="7796540" cy="1799022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7F15D-66DC-4E35-B43F-70B4EE8AD6A6}">
      <dsp:nvSpPr>
        <dsp:cNvPr id="0" name=""/>
        <dsp:cNvSpPr/>
      </dsp:nvSpPr>
      <dsp:spPr>
        <a:xfrm>
          <a:off x="233896" y="239671"/>
          <a:ext cx="2290233" cy="1319283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96DC27-50DD-4D8D-A851-1D4454C3D560}">
      <dsp:nvSpPr>
        <dsp:cNvPr id="0" name=""/>
        <dsp:cNvSpPr/>
      </dsp:nvSpPr>
      <dsp:spPr>
        <a:xfrm rot="10800000">
          <a:off x="233896" y="1798428"/>
          <a:ext cx="2290233" cy="2199596"/>
        </a:xfrm>
        <a:prstGeom prst="round2SameRect">
          <a:avLst>
            <a:gd name="adj1" fmla="val 10500"/>
            <a:gd name="adj2" fmla="val 0"/>
          </a:avLst>
        </a:prstGeom>
        <a:solidFill>
          <a:srgbClr val="B5E58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/>
            <a:t>Budget de 18 % </a:t>
          </a:r>
          <a:br>
            <a:rPr lang="fr-CA" sz="1800" kern="1200" dirty="0"/>
          </a:br>
          <a:r>
            <a:rPr lang="fr-CA" sz="1800" kern="1200" dirty="0"/>
            <a:t>pour le recrutement</a:t>
          </a:r>
        </a:p>
      </dsp:txBody>
      <dsp:txXfrm rot="10800000">
        <a:off x="301541" y="1798428"/>
        <a:ext cx="2154943" cy="2131951"/>
      </dsp:txXfrm>
    </dsp:sp>
    <dsp:sp modelId="{381A2357-1DE7-4EA3-97E5-BA824F21CD31}">
      <dsp:nvSpPr>
        <dsp:cNvPr id="0" name=""/>
        <dsp:cNvSpPr/>
      </dsp:nvSpPr>
      <dsp:spPr>
        <a:xfrm>
          <a:off x="2753153" y="239671"/>
          <a:ext cx="2290233" cy="1319283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-10160"/>
            <a:satOff val="231"/>
            <a:lumOff val="-84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5AE50-558F-4303-8CE9-86BC8946ECD0}">
      <dsp:nvSpPr>
        <dsp:cNvPr id="0" name=""/>
        <dsp:cNvSpPr/>
      </dsp:nvSpPr>
      <dsp:spPr>
        <a:xfrm rot="10800000">
          <a:off x="2753153" y="1798428"/>
          <a:ext cx="2290233" cy="219959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257519"/>
            <a:satOff val="14706"/>
            <a:lumOff val="262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/>
            <a:t>Augmentation des programmes de formation</a:t>
          </a:r>
        </a:p>
      </dsp:txBody>
      <dsp:txXfrm rot="10800000">
        <a:off x="2820798" y="1798428"/>
        <a:ext cx="2154943" cy="2131951"/>
      </dsp:txXfrm>
    </dsp:sp>
    <dsp:sp modelId="{ECA85903-EBF3-45DB-B4CE-63394B82E56C}">
      <dsp:nvSpPr>
        <dsp:cNvPr id="0" name=""/>
        <dsp:cNvSpPr/>
      </dsp:nvSpPr>
      <dsp:spPr>
        <a:xfrm>
          <a:off x="5272410" y="239671"/>
          <a:ext cx="2290233" cy="1319283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-20319"/>
            <a:satOff val="463"/>
            <a:lumOff val="-168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EA61B-0027-4F83-AF41-FEE1A86DD309}">
      <dsp:nvSpPr>
        <dsp:cNvPr id="0" name=""/>
        <dsp:cNvSpPr/>
      </dsp:nvSpPr>
      <dsp:spPr>
        <a:xfrm rot="10800000">
          <a:off x="5272410" y="1798428"/>
          <a:ext cx="2290233" cy="219959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257519"/>
            <a:satOff val="14706"/>
            <a:lumOff val="262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noProof="0" dirty="0"/>
            <a:t>Développement des plans Épargne-Retraite</a:t>
          </a:r>
        </a:p>
      </dsp:txBody>
      <dsp:txXfrm rot="10800000">
        <a:off x="5340055" y="1798428"/>
        <a:ext cx="2154943" cy="2131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66864-F34B-4B00-A615-A7B6A29A5338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34C47-504B-4524-AE6B-172E6E9730C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863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3B84-AAEF-4155-85FF-B66380B1B9C7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97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1D3A7-E371-401F-8404-16DCEAE1B5C0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259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B4AE-EC97-489A-B5A4-A3AEC67E0E6C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8528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A767B-63F4-4B69-B3CA-126D36409190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00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09F9-67D6-4B9A-8A0C-259A2870AC25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916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5256-0AC8-4CEC-AC15-18FDEB930DCF}" type="datetime1">
              <a:rPr lang="fr-CA" smtClean="0"/>
              <a:t>05/05/25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52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1E13-694B-4A21-A36C-5E96B7CFAC24}" type="datetime1">
              <a:rPr lang="fr-CA" smtClean="0"/>
              <a:t>05/05/25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533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8AA1-9438-4645-816B-4B7C066A90D3}" type="datetime1">
              <a:rPr lang="fr-CA" smtClean="0"/>
              <a:t>05/05/25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2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7DAF-0B7A-4214-BC48-C9B797BF9F04}" type="datetime1">
              <a:rPr lang="fr-CA" smtClean="0"/>
              <a:t>05/05/25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128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DFD2F-98F2-4D4F-85A4-76CFEA75AA13}" type="datetime1">
              <a:rPr lang="fr-CA" smtClean="0"/>
              <a:t>05/05/25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193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79DF-42EE-41F8-BC20-5EEAA9909475}" type="datetime1">
              <a:rPr lang="fr-CA" smtClean="0"/>
              <a:t>05/05/25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743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3DD3F22-6EE0-4D4A-B80B-1BFD8FC603A0}" type="datetime1">
              <a:rPr lang="fr-CA" smtClean="0"/>
              <a:t>05/05/25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392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3">
            <a:lumMod val="75000"/>
          </a:schemeClr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3">
            <a:lumMod val="75000"/>
          </a:schemeClr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3">
            <a:lumMod val="75000"/>
          </a:schemeClr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3">
            <a:lumMod val="75000"/>
          </a:schemeClr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3">
            <a:lumMod val="75000"/>
          </a:schemeClr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F94F98-3A57-49AA-838E-91AAF600B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678519" y="-1660968"/>
            <a:ext cx="5838229" cy="11188733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000">
                <a:schemeClr val="accent1">
                  <a:alpha val="0"/>
                </a:schemeClr>
              </a:gs>
              <a:gs pos="100000">
                <a:schemeClr val="accent1">
                  <a:alpha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2282700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934A538-CE07-40BF-AD56-E6FCED8D5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3167" y="2590984"/>
            <a:ext cx="7369642" cy="3608480"/>
          </a:xfrm>
        </p:spPr>
        <p:txBody>
          <a:bodyPr>
            <a:normAutofit/>
          </a:bodyPr>
          <a:lstStyle/>
          <a:p>
            <a:pPr algn="l"/>
            <a:r>
              <a:rPr lang="fr-CA" sz="8000"/>
              <a:t>Éditions </a:t>
            </a:r>
            <a:br>
              <a:rPr lang="fr-CA" sz="8000"/>
            </a:br>
            <a:r>
              <a:rPr lang="fr-CA" sz="8000"/>
              <a:t>Alpines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05343E-7E52-49BE-A5A1-22FCD7123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3168" y="1079212"/>
            <a:ext cx="6437630" cy="1335503"/>
          </a:xfrm>
        </p:spPr>
        <p:txBody>
          <a:bodyPr>
            <a:normAutofit/>
          </a:bodyPr>
          <a:lstStyle/>
          <a:p>
            <a:pPr algn="l"/>
            <a:r>
              <a:rPr lang="fr-CA" sz="2800" dirty="0"/>
              <a:t>Rapport annuel</a:t>
            </a:r>
          </a:p>
        </p:txBody>
      </p:sp>
    </p:spTree>
    <p:extLst>
      <p:ext uri="{BB962C8B-B14F-4D97-AF65-F5344CB8AC3E}">
        <p14:creationId xmlns:p14="http://schemas.microsoft.com/office/powerpoint/2010/main" val="351255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000D92-AD82-4F39-B5B4-9E04E4158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Cette année aux Éditions Alpines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EBCE13-BBB1-4ADD-98FB-D43152B40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55800" y="2054355"/>
            <a:ext cx="2660400" cy="399782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fr-CA" dirty="0"/>
              <a:t>Faits saillants de l’année</a:t>
            </a:r>
          </a:p>
          <a:p>
            <a:pPr lvl="1"/>
            <a:r>
              <a:rPr lang="fr-CA" dirty="0"/>
              <a:t>Augmentation de 10 % de la part de marché mondiale </a:t>
            </a:r>
          </a:p>
          <a:p>
            <a:pPr lvl="1"/>
            <a:r>
              <a:rPr lang="fr-CA" dirty="0"/>
              <a:t>Expansion sur les marchés internationaux</a:t>
            </a:r>
          </a:p>
          <a:p>
            <a:pPr lvl="1"/>
            <a:r>
              <a:rPr lang="fr-CA" dirty="0"/>
              <a:t>Amélioration de l’expérience client</a:t>
            </a:r>
          </a:p>
          <a:p>
            <a:pPr lvl="1"/>
            <a:r>
              <a:rPr lang="fr-CA" dirty="0"/>
              <a:t>Diminution des dépenses de 15 %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694244-EDD6-4E96-82E0-E6D9C4E35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9674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C6B09-5389-4D30-AEE6-983545B4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 Livres - National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0A50E1-A0A8-4346-897A-26CAC57F3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3</a:t>
            </a:fld>
            <a:endParaRPr lang="fr-CA"/>
          </a:p>
        </p:txBody>
      </p:sp>
      <p:graphicFrame>
        <p:nvGraphicFramePr>
          <p:cNvPr id="9" name="Espace réservé du contenu 5">
            <a:extLst>
              <a:ext uri="{FF2B5EF4-FFF2-40B4-BE49-F238E27FC236}">
                <a16:creationId xmlns:a16="http://schemas.microsoft.com/office/drawing/2014/main" id="{6D6AA309-1A6F-4E80-8F40-3CAFB80FBB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751278"/>
              </p:ext>
            </p:extLst>
          </p:nvPr>
        </p:nvGraphicFramePr>
        <p:xfrm>
          <a:off x="2782888" y="2052638"/>
          <a:ext cx="8346666" cy="3692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lowchart: Multidocument 4">
            <a:extLst>
              <a:ext uri="{FF2B5EF4-FFF2-40B4-BE49-F238E27FC236}">
                <a16:creationId xmlns:a16="http://schemas.microsoft.com/office/drawing/2014/main" id="{904E07F2-F493-43D5-AFB4-A57C24A9D90D}"/>
              </a:ext>
            </a:extLst>
          </p:cNvPr>
          <p:cNvSpPr/>
          <p:nvPr/>
        </p:nvSpPr>
        <p:spPr>
          <a:xfrm>
            <a:off x="1227566" y="1682316"/>
            <a:ext cx="1056696" cy="756084"/>
          </a:xfrm>
          <a:prstGeom prst="flowChartMultidocument">
            <a:avLst/>
          </a:prstGeom>
          <a:solidFill>
            <a:srgbClr val="BBE4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8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E8DB2C-06F8-4698-86A7-C2E54DBC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Nouveaux objectifs pour l’année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DAB33145-2B50-422A-9D31-57FD0C39E1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848351"/>
              </p:ext>
            </p:extLst>
          </p:nvPr>
        </p:nvGraphicFramePr>
        <p:xfrm>
          <a:off x="2773599" y="2052116"/>
          <a:ext cx="7796540" cy="3997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4C93DB-3498-4F9F-A882-614BB780A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7681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FA3880A-8D8F-466C-A4A1-F07BCDD37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0A64CB-20A1-4508-B568-284EB04F7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A14841-53A4-4935-BE65-C8373B8A6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77C2CF-B2DD-41C8-8B5E-152673376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923D72-7E69-464B-94C5-B2530008D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0CCC86-7A88-4DFF-A0D0-6604606A2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F8ABFD-155B-4386-AE33-6E13057CF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40C8693A-B687-4F5E-B86B-B4F11D523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51084F9-D042-49BE-9E1A-43E583B98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E65CA45-264D-4FD3-9249-3CB04EC97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7B58214-716F-43B8-8272-85CE2B9AB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5C070E-7DB1-4147-B6A8-D14B9C40E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31070C9-36CD-4B65-8159-324995821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DEB019-AF33-41D0-9AE0-CEAD84C09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fr-CA" dirty="0"/>
              <a:t>Nouveaux objectifs pour l’année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F0775E-54BD-4322-930A-C85D2661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407" y="164592"/>
            <a:ext cx="636727" cy="322851"/>
          </a:xfrm>
        </p:spPr>
        <p:txBody>
          <a:bodyPr vert="horz" lIns="91440" tIns="45720" rIns="4572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E1EA950-9860-4219-9F73-7805665EF0B1}" type="slidenum">
              <a:rPr lang="en-US" sz="15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150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94E6DF-8914-416D-A52E-33FE68C57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5805" y="2052116"/>
            <a:ext cx="2908167" cy="3997828"/>
          </a:xfr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/>
            <a:r>
              <a:rPr lang="fr-CA" dirty="0"/>
              <a:t>Société</a:t>
            </a:r>
          </a:p>
          <a:p>
            <a:pPr lvl="1"/>
            <a:r>
              <a:rPr lang="fr-CA" dirty="0"/>
              <a:t>Amélioration du positionnement international par les médias sociaux</a:t>
            </a:r>
          </a:p>
          <a:p>
            <a:pPr lvl="1"/>
            <a:r>
              <a:rPr lang="fr-CA" dirty="0"/>
              <a:t>Lancement de </a:t>
            </a:r>
            <a:br>
              <a:rPr lang="fr-CA" dirty="0"/>
            </a:br>
            <a:r>
              <a:rPr lang="fr-CA" dirty="0"/>
              <a:t>12 produits inédits</a:t>
            </a:r>
          </a:p>
          <a:p>
            <a:pPr lvl="1"/>
            <a:r>
              <a:rPr lang="fr-CA" dirty="0"/>
              <a:t>Réédition de </a:t>
            </a:r>
            <a:br>
              <a:rPr lang="fr-CA" dirty="0"/>
            </a:br>
            <a:r>
              <a:rPr lang="fr-CA" dirty="0"/>
              <a:t>16 best-sellers avec accès numérique</a:t>
            </a:r>
          </a:p>
          <a:p>
            <a:pPr lvl="1"/>
            <a:r>
              <a:rPr lang="fr-CA" dirty="0"/>
              <a:t>Suite de l’expansion sur les marchés internationaux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8B962226-9E2C-43B9-B9FD-BAB84F0DBA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" b="2"/>
          <a:stretch/>
        </p:blipFill>
        <p:spPr>
          <a:xfrm>
            <a:off x="5432992" y="2348779"/>
            <a:ext cx="4818974" cy="337346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9C35FB2-5194-4BE0-92D0-464E2B711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31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Personnalisé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7568AE"/>
      </a:accent6>
      <a:hlink>
        <a:srgbClr val="56C7AA"/>
      </a:hlink>
      <a:folHlink>
        <a:srgbClr val="59A8D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104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Calibri</vt:lpstr>
      <vt:lpstr>MS Shell Dlg 2</vt:lpstr>
      <vt:lpstr>Wingdings</vt:lpstr>
      <vt:lpstr>Wingdings 3</vt:lpstr>
      <vt:lpstr>Madison</vt:lpstr>
      <vt:lpstr>Éditions  Alpines</vt:lpstr>
      <vt:lpstr>Cette année aux Éditions Alpines</vt:lpstr>
      <vt:lpstr>Résultats Livres - National</vt:lpstr>
      <vt:lpstr>Nouveaux objectifs pour l’année</vt:lpstr>
      <vt:lpstr>Nouveaux objectifs pour l’année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Éditions  Alpines</dc:title>
  <dc:creator>Votre Nom</dc:creator>
  <cp:lastModifiedBy>Votre Nom</cp:lastModifiedBy>
  <cp:revision>8</cp:revision>
  <dcterms:created xsi:type="dcterms:W3CDTF">2020-03-21T22:24:32Z</dcterms:created>
  <dcterms:modified xsi:type="dcterms:W3CDTF">2025-05-05T21:50:00Z</dcterms:modified>
</cp:coreProperties>
</file>