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74"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53" d="100"/>
          <a:sy n="53" d="100"/>
        </p:scale>
        <p:origin x="78" y="5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CA"/>
              <a:t>Modifier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a:t>Modifier le style des sous-titres du masque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212879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CA"/>
              <a:t>Modifier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085382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CA"/>
              <a:t>Modifier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CA"/>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578660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CA"/>
              <a:t>Modifier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815237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CA"/>
              <a:t>Modifier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CA"/>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35814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CA"/>
              <a:t>Modifier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CA"/>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161625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a:t>Modifier le style du titre</a:t>
            </a:r>
            <a:endParaRPr lang="en-US" dirty="0"/>
          </a:p>
        </p:txBody>
      </p:sp>
      <p:sp>
        <p:nvSpPr>
          <p:cNvPr id="3" name="Vertical Text Placeholder 2"/>
          <p:cNvSpPr>
            <a:spLocks noGrp="1"/>
          </p:cNvSpPr>
          <p:nvPr>
            <p:ph type="body" orient="vert" idx="1"/>
          </p:nvPr>
        </p:nvSpPr>
        <p:spPr/>
        <p:txBody>
          <a:bodyPr vert="eaVert"/>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4062347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CA"/>
              <a:t>Modifier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3256060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CA"/>
              <a:t>Modifier le style du titre</a:t>
            </a:r>
            <a:endParaRPr lang="en-US" dirty="0"/>
          </a:p>
        </p:txBody>
      </p:sp>
      <p:sp>
        <p:nvSpPr>
          <p:cNvPr id="3" name="Content Placeholder 2"/>
          <p:cNvSpPr>
            <a:spLocks noGrp="1"/>
          </p:cNvSpPr>
          <p:nvPr>
            <p:ph idx="1"/>
          </p:nvPr>
        </p:nvSpPr>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129687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CA"/>
              <a:t>Modifier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a:t>Cliquez pour modifier les styles du texte du masque</a:t>
            </a:r>
          </a:p>
        </p:txBody>
      </p:sp>
      <p:sp>
        <p:nvSpPr>
          <p:cNvPr id="4" name="Date Placeholder 3"/>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494329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a:t>Modifier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957396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A"/>
              <a:t>Modifier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4089006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CA"/>
              <a:t>Modifier le style du titre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561600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226186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CA"/>
              <a:t>Modifier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CA"/>
              <a:t>Cliquez pour modifier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4183657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CA"/>
              <a:t>Modifier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CA"/>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a:t>Cliquez pour modifier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smtClean="0"/>
              <a:pPr/>
              <a:t>3/27/2025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3569883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CA"/>
              <a:t>Modifier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3/27/2025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247871970"/>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5" name="Rectangle 4">
            <a:extLst>
              <a:ext uri="{FF2B5EF4-FFF2-40B4-BE49-F238E27FC236}">
                <a16:creationId xmlns:a16="http://schemas.microsoft.com/office/drawing/2014/main" id="{27577DEC-D9A5-404D-9789-702F4319BE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9">
            <a:extLst>
              <a:ext uri="{FF2B5EF4-FFF2-40B4-BE49-F238E27FC236}">
                <a16:creationId xmlns:a16="http://schemas.microsoft.com/office/drawing/2014/main" id="{CEEA9366-CEA8-4F23-B065-4337F0D836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904A03D6-39B4-4278-9BE1-A07E024499B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 name="Straight Connector 11">
              <a:extLst>
                <a:ext uri="{FF2B5EF4-FFF2-40B4-BE49-F238E27FC236}">
                  <a16:creationId xmlns:a16="http://schemas.microsoft.com/office/drawing/2014/main" id="{FBE459AF-3736-4886-82E0-9B5DA427B5E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alpha val="80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4B6B88EF-180C-4E39-8A3F-A52E87110C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9" name="Rectangle 25">
              <a:extLst>
                <a:ext uri="{FF2B5EF4-FFF2-40B4-BE49-F238E27FC236}">
                  <a16:creationId xmlns:a16="http://schemas.microsoft.com/office/drawing/2014/main" id="{52DFAACF-64D0-4621-8FF4-E2F03C3E8D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15" name="Isosceles Triangle 14">
              <a:extLst>
                <a:ext uri="{FF2B5EF4-FFF2-40B4-BE49-F238E27FC236}">
                  <a16:creationId xmlns:a16="http://schemas.microsoft.com/office/drawing/2014/main" id="{36611FF0-65B3-49DB-97C6-1B72AAD0FB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21" name="Rectangle 27">
              <a:extLst>
                <a:ext uri="{FF2B5EF4-FFF2-40B4-BE49-F238E27FC236}">
                  <a16:creationId xmlns:a16="http://schemas.microsoft.com/office/drawing/2014/main" id="{0F7407FE-86B1-4890-9D80-9406FBF29E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17" name="Rectangle 29">
              <a:extLst>
                <a:ext uri="{FF2B5EF4-FFF2-40B4-BE49-F238E27FC236}">
                  <a16:creationId xmlns:a16="http://schemas.microsoft.com/office/drawing/2014/main" id="{EBD42D5B-8F87-45B3-98B3-C66944F92E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23" name="Isosceles Triangle 17">
              <a:extLst>
                <a:ext uri="{FF2B5EF4-FFF2-40B4-BE49-F238E27FC236}">
                  <a16:creationId xmlns:a16="http://schemas.microsoft.com/office/drawing/2014/main" id="{F5E04699-59E1-4468-9E7C-83070EEB42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19" name="Isosceles Triangle 18">
              <a:extLst>
                <a:ext uri="{FF2B5EF4-FFF2-40B4-BE49-F238E27FC236}">
                  <a16:creationId xmlns:a16="http://schemas.microsoft.com/office/drawing/2014/main" id="{F2AE8F13-9A52-4D7F-9637-321EA7CF32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grpSp>
      <p:sp>
        <p:nvSpPr>
          <p:cNvPr id="3" name="Subtitle 2">
            <a:extLst>
              <a:ext uri="{FF2B5EF4-FFF2-40B4-BE49-F238E27FC236}">
                <a16:creationId xmlns:a16="http://schemas.microsoft.com/office/drawing/2014/main" id="{F6F70F3C-8BC8-44A6-B638-9C37A3F2BACB}"/>
              </a:ext>
            </a:extLst>
          </p:cNvPr>
          <p:cNvSpPr>
            <a:spLocks noGrp="1"/>
          </p:cNvSpPr>
          <p:nvPr>
            <p:ph type="subTitle" idx="1"/>
          </p:nvPr>
        </p:nvSpPr>
        <p:spPr>
          <a:xfrm>
            <a:off x="1507067" y="4050833"/>
            <a:ext cx="7766936" cy="1096899"/>
          </a:xfrm>
        </p:spPr>
        <p:txBody>
          <a:bodyPr>
            <a:normAutofit/>
          </a:bodyPr>
          <a:lstStyle/>
          <a:p>
            <a:r>
              <a:rPr lang="fr-CA">
                <a:solidFill>
                  <a:schemeClr val="tx1"/>
                </a:solidFill>
              </a:rPr>
              <a:t>Programmes de gestion de carrières et de développement du leadership</a:t>
            </a:r>
          </a:p>
        </p:txBody>
      </p:sp>
      <p:sp>
        <p:nvSpPr>
          <p:cNvPr id="2" name="Title 1">
            <a:extLst>
              <a:ext uri="{FF2B5EF4-FFF2-40B4-BE49-F238E27FC236}">
                <a16:creationId xmlns:a16="http://schemas.microsoft.com/office/drawing/2014/main" id="{B75C5306-E444-4153-8F52-028247A606AD}"/>
              </a:ext>
            </a:extLst>
          </p:cNvPr>
          <p:cNvSpPr>
            <a:spLocks noGrp="1"/>
          </p:cNvSpPr>
          <p:nvPr>
            <p:ph type="ctrTitle"/>
          </p:nvPr>
        </p:nvSpPr>
        <p:spPr>
          <a:xfrm>
            <a:off x="1507067" y="2404534"/>
            <a:ext cx="7766936" cy="1646302"/>
          </a:xfrm>
        </p:spPr>
        <p:txBody>
          <a:bodyPr>
            <a:normAutofit/>
          </a:bodyPr>
          <a:lstStyle/>
          <a:p>
            <a:r>
              <a:rPr lang="en-US"/>
              <a:t>Groupe NIKAMU</a:t>
            </a:r>
          </a:p>
        </p:txBody>
      </p:sp>
    </p:spTree>
    <p:extLst>
      <p:ext uri="{BB962C8B-B14F-4D97-AF65-F5344CB8AC3E}">
        <p14:creationId xmlns:p14="http://schemas.microsoft.com/office/powerpoint/2010/main" val="250689607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0B5F7E3B-C5F1-40E0-A491-558BAFBC1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241804" y="1460500"/>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3F3FC6C-827F-41A2-AE34-57C0A7EEDF25}"/>
              </a:ext>
            </a:extLst>
          </p:cNvPr>
          <p:cNvSpPr>
            <a:spLocks noGrp="1"/>
          </p:cNvSpPr>
          <p:nvPr>
            <p:ph type="title"/>
          </p:nvPr>
        </p:nvSpPr>
        <p:spPr>
          <a:xfrm>
            <a:off x="643467" y="816638"/>
            <a:ext cx="3367359" cy="5224724"/>
          </a:xfrm>
        </p:spPr>
        <p:txBody>
          <a:bodyPr anchor="ctr">
            <a:normAutofit/>
          </a:bodyPr>
          <a:lstStyle/>
          <a:p>
            <a:r>
              <a:rPr lang="fr-CA" dirty="0"/>
              <a:t>Mission du programme de stage en leadership</a:t>
            </a:r>
          </a:p>
        </p:txBody>
      </p:sp>
      <p:sp>
        <p:nvSpPr>
          <p:cNvPr id="3" name="Content Placeholder 2">
            <a:extLst>
              <a:ext uri="{FF2B5EF4-FFF2-40B4-BE49-F238E27FC236}">
                <a16:creationId xmlns:a16="http://schemas.microsoft.com/office/drawing/2014/main" id="{7C60A8AF-FD7F-4EC3-B44C-0737C21E93CF}"/>
              </a:ext>
            </a:extLst>
          </p:cNvPr>
          <p:cNvSpPr>
            <a:spLocks noGrp="1"/>
          </p:cNvSpPr>
          <p:nvPr>
            <p:ph idx="1"/>
          </p:nvPr>
        </p:nvSpPr>
        <p:spPr>
          <a:xfrm>
            <a:off x="4654295" y="816638"/>
            <a:ext cx="4619706" cy="5224724"/>
          </a:xfrm>
        </p:spPr>
        <p:txBody>
          <a:bodyPr anchor="ctr">
            <a:normAutofit/>
          </a:bodyPr>
          <a:lstStyle/>
          <a:p>
            <a:r>
              <a:rPr lang="fr-CA" dirty="0">
                <a:effectLst/>
              </a:rPr>
              <a:t>Les participants et les stagiaires du programme de leadership s’efforcent de résoudre les défis à l’aide d’innovations conçues par les ingénieurs de </a:t>
            </a:r>
            <a:r>
              <a:rPr lang="fr-CA" dirty="0" err="1">
                <a:effectLst/>
              </a:rPr>
              <a:t>Nikamu</a:t>
            </a:r>
            <a:r>
              <a:rPr lang="fr-CA" dirty="0">
                <a:effectLst/>
              </a:rPr>
              <a:t>. </a:t>
            </a:r>
            <a:r>
              <a:rPr lang="fr-CA" dirty="0" err="1">
                <a:effectLst/>
              </a:rPr>
              <a:t>Nikamu</a:t>
            </a:r>
            <a:r>
              <a:rPr lang="fr-CA" dirty="0">
                <a:effectLst/>
              </a:rPr>
              <a:t> embauche des lanceurs de tendance, des résolveurs de problèmes, des visionnaires et des leaders du monde entier. Nos stagiaires sont souvent embauchés dans nos programmes de leadership et dans d’autres postes de niveau d’entrée.
</a:t>
            </a:r>
            <a:endParaRPr lang="en-US" dirty="0"/>
          </a:p>
        </p:txBody>
      </p:sp>
    </p:spTree>
    <p:extLst>
      <p:ext uri="{BB962C8B-B14F-4D97-AF65-F5344CB8AC3E}">
        <p14:creationId xmlns:p14="http://schemas.microsoft.com/office/powerpoint/2010/main" val="320881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E80B86A7-A1EC-475B-9166-88902B033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C101ED-E3E3-494A-9A0C-4A8170071BDE}"/>
              </a:ext>
            </a:extLst>
          </p:cNvPr>
          <p:cNvSpPr>
            <a:spLocks noGrp="1"/>
          </p:cNvSpPr>
          <p:nvPr>
            <p:ph type="title"/>
          </p:nvPr>
        </p:nvSpPr>
        <p:spPr>
          <a:xfrm>
            <a:off x="1333502" y="609600"/>
            <a:ext cx="8596668" cy="1320800"/>
          </a:xfrm>
        </p:spPr>
        <p:txBody>
          <a:bodyPr>
            <a:normAutofit/>
          </a:bodyPr>
          <a:lstStyle/>
          <a:p>
            <a:r>
              <a:rPr lang="fr-CA" dirty="0">
                <a:effectLst/>
              </a:rPr>
              <a:t>Programme de formation en génie</a:t>
            </a:r>
            <a:endParaRPr lang="fr-CA" dirty="0"/>
          </a:p>
        </p:txBody>
      </p:sp>
      <p:sp>
        <p:nvSpPr>
          <p:cNvPr id="39" name="Isosceles Triangle 38">
            <a:extLst>
              <a:ext uri="{FF2B5EF4-FFF2-40B4-BE49-F238E27FC236}">
                <a16:creationId xmlns:a16="http://schemas.microsoft.com/office/drawing/2014/main" id="{C2C29CB1-9F74-4879-A6AF-AEA67B6F1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3" name="Content Placeholder 2">
            <a:extLst>
              <a:ext uri="{FF2B5EF4-FFF2-40B4-BE49-F238E27FC236}">
                <a16:creationId xmlns:a16="http://schemas.microsoft.com/office/drawing/2014/main" id="{026FF640-E514-4D06-9B49-857D91CF8CCC}"/>
              </a:ext>
            </a:extLst>
          </p:cNvPr>
          <p:cNvSpPr>
            <a:spLocks noGrp="1"/>
          </p:cNvSpPr>
          <p:nvPr>
            <p:ph idx="1"/>
          </p:nvPr>
        </p:nvSpPr>
        <p:spPr>
          <a:xfrm>
            <a:off x="1333502" y="2160589"/>
            <a:ext cx="8596668" cy="3880773"/>
          </a:xfrm>
        </p:spPr>
        <p:txBody>
          <a:bodyPr>
            <a:normAutofit/>
          </a:bodyPr>
          <a:lstStyle/>
          <a:p>
            <a:r>
              <a:rPr lang="fr-CA" dirty="0"/>
              <a:t>Développement des compétences techniques </a:t>
            </a:r>
            <a:br>
              <a:rPr lang="fr-CA" dirty="0"/>
            </a:br>
            <a:r>
              <a:rPr lang="fr-CA" dirty="0"/>
              <a:t>avec formation avancée durant l’emploi
Travail en classe avec apprentissage à distance disponible
Compétences en gestion de projet et en présentation
Détails du programme</a:t>
            </a:r>
          </a:p>
          <a:p>
            <a:pPr lvl="1"/>
            <a:r>
              <a:rPr lang="fr-CA" dirty="0"/>
              <a:t>Durée 2 ans</a:t>
            </a:r>
          </a:p>
          <a:p>
            <a:pPr lvl="1"/>
            <a:r>
              <a:rPr lang="fr-CA" dirty="0"/>
              <a:t>Au moins 3 rotations – possibilité à l’international</a:t>
            </a:r>
          </a:p>
          <a:p>
            <a:endParaRPr lang="en-US" dirty="0"/>
          </a:p>
        </p:txBody>
      </p:sp>
      <p:sp>
        <p:nvSpPr>
          <p:cNvPr id="41" name="Isosceles Triangle 40">
            <a:extLst>
              <a:ext uri="{FF2B5EF4-FFF2-40B4-BE49-F238E27FC236}">
                <a16:creationId xmlns:a16="http://schemas.microsoft.com/office/drawing/2014/main" id="{7E2C7115-5336-410C-AD71-0F0952A2E5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Tree>
    <p:extLst>
      <p:ext uri="{BB962C8B-B14F-4D97-AF65-F5344CB8AC3E}">
        <p14:creationId xmlns:p14="http://schemas.microsoft.com/office/powerpoint/2010/main" val="653193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DF4D7F6-81B5-452A-9CE6-76D81F91D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C101ED-E3E3-494A-9A0C-4A8170071BDE}"/>
              </a:ext>
            </a:extLst>
          </p:cNvPr>
          <p:cNvSpPr>
            <a:spLocks noGrp="1"/>
          </p:cNvSpPr>
          <p:nvPr>
            <p:ph type="title"/>
          </p:nvPr>
        </p:nvSpPr>
        <p:spPr>
          <a:xfrm>
            <a:off x="1333502" y="609600"/>
            <a:ext cx="8596668" cy="1320800"/>
          </a:xfrm>
        </p:spPr>
        <p:txBody>
          <a:bodyPr>
            <a:normAutofit/>
          </a:bodyPr>
          <a:lstStyle/>
          <a:p>
            <a:pPr>
              <a:lnSpc>
                <a:spcPct val="90000"/>
              </a:lnSpc>
            </a:pPr>
            <a:r>
              <a:rPr lang="fr-CA" sz="2800">
                <a:effectLst/>
              </a:rPr>
              <a:t>Programme de leadership </a:t>
            </a:r>
            <a:br>
              <a:rPr lang="fr-CA" sz="2800">
                <a:effectLst/>
              </a:rPr>
            </a:br>
            <a:r>
              <a:rPr lang="fr-CA" sz="2800">
                <a:effectLst/>
              </a:rPr>
              <a:t>en technologie numérique
</a:t>
            </a:r>
            <a:endParaRPr lang="en-US" sz="2800"/>
          </a:p>
        </p:txBody>
      </p:sp>
      <p:sp>
        <p:nvSpPr>
          <p:cNvPr id="17" name="Isosceles Triangle 9">
            <a:extLst>
              <a:ext uri="{FF2B5EF4-FFF2-40B4-BE49-F238E27FC236}">
                <a16:creationId xmlns:a16="http://schemas.microsoft.com/office/drawing/2014/main" id="{4600514D-20FB-4559-97DC-D1DC39E6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19" name="Isosceles Triangle 11">
            <a:extLst>
              <a:ext uri="{FF2B5EF4-FFF2-40B4-BE49-F238E27FC236}">
                <a16:creationId xmlns:a16="http://schemas.microsoft.com/office/drawing/2014/main" id="{266F638A-E405-4AC0-B984-72E5813B0D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8534" y="3818467"/>
            <a:ext cx="4450292" cy="3039533"/>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cxnSp>
        <p:nvCxnSpPr>
          <p:cNvPr id="14" name="Straight Connector 13">
            <a:extLst>
              <a:ext uri="{FF2B5EF4-FFF2-40B4-BE49-F238E27FC236}">
                <a16:creationId xmlns:a16="http://schemas.microsoft.com/office/drawing/2014/main" id="{7D1CBE93-B17D-4509-843C-82287C3803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134600" y="0"/>
            <a:ext cx="1727200" cy="6858000"/>
          </a:xfrm>
          <a:prstGeom prst="line">
            <a:avLst/>
          </a:prstGeom>
          <a:ln w="15875" cap="sq">
            <a:solidFill>
              <a:schemeClr val="accent2"/>
            </a:solidFill>
            <a:beve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AE6277B4-6A43-48AB-89B2-3442221619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15875">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Content Placeholder 2">
            <a:extLst>
              <a:ext uri="{FF2B5EF4-FFF2-40B4-BE49-F238E27FC236}">
                <a16:creationId xmlns:a16="http://schemas.microsoft.com/office/drawing/2014/main" id="{026FF640-E514-4D06-9B49-857D91CF8CCC}"/>
              </a:ext>
            </a:extLst>
          </p:cNvPr>
          <p:cNvSpPr>
            <a:spLocks noGrp="1"/>
          </p:cNvSpPr>
          <p:nvPr>
            <p:ph idx="1"/>
          </p:nvPr>
        </p:nvSpPr>
        <p:spPr>
          <a:xfrm>
            <a:off x="1333502" y="2160590"/>
            <a:ext cx="8470898" cy="3429260"/>
          </a:xfrm>
        </p:spPr>
        <p:txBody>
          <a:bodyPr>
            <a:normAutofit/>
          </a:bodyPr>
          <a:lstStyle/>
          <a:p>
            <a:r>
              <a:rPr lang="fr-CA" dirty="0"/>
              <a:t>Salle à accès mondial avec des cours en :</a:t>
            </a:r>
          </a:p>
          <a:p>
            <a:pPr lvl="1"/>
            <a:r>
              <a:rPr lang="fr-CA" dirty="0"/>
              <a:t>Développement de logiciels
Conception informatique
Leadership d’entreprise</a:t>
            </a:r>
          </a:p>
          <a:p>
            <a:r>
              <a:rPr lang="fr-CA" dirty="0"/>
              <a:t>Expérience internationale
Détails du programme</a:t>
            </a:r>
          </a:p>
          <a:p>
            <a:pPr lvl="1"/>
            <a:r>
              <a:rPr lang="fr-CA" dirty="0"/>
              <a:t>Durée 2 ans</a:t>
            </a:r>
          </a:p>
          <a:p>
            <a:pPr lvl="1"/>
            <a:r>
              <a:rPr lang="fr-CA" dirty="0"/>
              <a:t>Rotations de 6 mois</a:t>
            </a:r>
          </a:p>
          <a:p>
            <a:endParaRPr lang="en-US" dirty="0"/>
          </a:p>
        </p:txBody>
      </p:sp>
      <p:sp>
        <p:nvSpPr>
          <p:cNvPr id="18" name="Rectangle 27">
            <a:extLst>
              <a:ext uri="{FF2B5EF4-FFF2-40B4-BE49-F238E27FC236}">
                <a16:creationId xmlns:a16="http://schemas.microsoft.com/office/drawing/2014/main" id="{27B538D5-95DB-47ED-9CB4-34AE5BF78E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5641" y="0"/>
            <a:ext cx="1766359" cy="6858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
        <p:nvSpPr>
          <p:cNvPr id="4" name="Diamond 4">
            <a:extLst>
              <a:ext uri="{FF2B5EF4-FFF2-40B4-BE49-F238E27FC236}">
                <a16:creationId xmlns:a16="http://schemas.microsoft.com/office/drawing/2014/main" id="{8B74DFD9-EFFF-4499-A13D-852A76EB0C81}"/>
              </a:ext>
            </a:extLst>
          </p:cNvPr>
          <p:cNvSpPr/>
          <p:nvPr/>
        </p:nvSpPr>
        <p:spPr>
          <a:xfrm>
            <a:off x="7376512" y="2899882"/>
            <a:ext cx="1120462" cy="1120462"/>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2323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C101ED-E3E3-494A-9A0C-4A8170071BDE}"/>
              </a:ext>
            </a:extLst>
          </p:cNvPr>
          <p:cNvSpPr>
            <a:spLocks noGrp="1"/>
          </p:cNvSpPr>
          <p:nvPr>
            <p:ph type="title"/>
          </p:nvPr>
        </p:nvSpPr>
        <p:spPr>
          <a:xfrm>
            <a:off x="1043950" y="1179151"/>
            <a:ext cx="3300646" cy="4463889"/>
          </a:xfrm>
        </p:spPr>
        <p:txBody>
          <a:bodyPr anchor="ctr">
            <a:normAutofit/>
          </a:bodyPr>
          <a:lstStyle/>
          <a:p>
            <a:r>
              <a:rPr lang="fr-CA" sz="2800">
                <a:effectLst/>
              </a:rPr>
              <a:t>Programme de perfectionnement en génie
</a:t>
            </a:r>
            <a:endParaRPr lang="en-US" sz="2800"/>
          </a:p>
        </p:txBody>
      </p:sp>
      <p:sp>
        <p:nvSpPr>
          <p:cNvPr id="25" name="Isosceles Triangle 24">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cxnSp>
        <p:nvCxnSpPr>
          <p:cNvPr id="27" name="Straight Connector 26">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0" name="Content Placeholder 2">
            <a:extLst>
              <a:ext uri="{FF2B5EF4-FFF2-40B4-BE49-F238E27FC236}">
                <a16:creationId xmlns:a16="http://schemas.microsoft.com/office/drawing/2014/main" id="{026FF640-E514-4D06-9B49-857D91CF8CCC}"/>
              </a:ext>
            </a:extLst>
          </p:cNvPr>
          <p:cNvSpPr>
            <a:spLocks noGrp="1"/>
          </p:cNvSpPr>
          <p:nvPr>
            <p:ph idx="1"/>
          </p:nvPr>
        </p:nvSpPr>
        <p:spPr>
          <a:xfrm>
            <a:off x="4978918" y="1109145"/>
            <a:ext cx="6341016" cy="4603900"/>
          </a:xfrm>
        </p:spPr>
        <p:txBody>
          <a:bodyPr anchor="ctr">
            <a:normAutofit/>
          </a:bodyPr>
          <a:lstStyle/>
          <a:p>
            <a:r>
              <a:rPr lang="fr-CA"/>
              <a:t>Cours d’ingénierie de pointe
Affectations en rotation sur des projets d’ingénierie </a:t>
            </a:r>
            <a:r>
              <a:rPr lang="fr-CA" err="1"/>
              <a:t>Nikamu</a:t>
            </a:r>
            <a:r>
              <a:rPr lang="fr-CA"/>
              <a:t> dans le monde entier
Gagnez des crédits pour un diplôme d’ingénieur civil
Présentations à la haute direction de </a:t>
            </a:r>
            <a:r>
              <a:rPr lang="fr-CA" err="1"/>
              <a:t>Nikamu</a:t>
            </a:r>
            <a:r>
              <a:rPr lang="en-US"/>
              <a:t> </a:t>
            </a:r>
          </a:p>
          <a:p>
            <a:r>
              <a:rPr lang="fr-CA"/>
              <a:t>Détails du programme</a:t>
            </a:r>
          </a:p>
          <a:p>
            <a:pPr lvl="1"/>
            <a:r>
              <a:rPr lang="fr-CA"/>
              <a:t>Durée 3 ans</a:t>
            </a:r>
          </a:p>
          <a:p>
            <a:pPr lvl="1"/>
            <a:r>
              <a:rPr lang="en-US"/>
              <a:t>3 à 4 rotations</a:t>
            </a:r>
          </a:p>
          <a:p>
            <a:endParaRPr lang="en-US"/>
          </a:p>
        </p:txBody>
      </p:sp>
      <p:sp>
        <p:nvSpPr>
          <p:cNvPr id="29" name="Isosceles Triangle 28">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fr-CA"/>
          </a:p>
        </p:txBody>
      </p:sp>
    </p:spTree>
    <p:extLst>
      <p:ext uri="{BB962C8B-B14F-4D97-AF65-F5344CB8AC3E}">
        <p14:creationId xmlns:p14="http://schemas.microsoft.com/office/powerpoint/2010/main" val="1520505475"/>
      </p:ext>
    </p:extLst>
  </p:cSld>
  <p:clrMapOvr>
    <a:masterClrMapping/>
  </p:clrMapOvr>
</p:sld>
</file>

<file path=ppt/theme/theme1.xml><?xml version="1.0" encoding="utf-8"?>
<a:theme xmlns:a="http://schemas.openxmlformats.org/drawingml/2006/main" name="Facette">
  <a:themeElements>
    <a:clrScheme name="Facett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TM02900688[[fn=Facette]]</Template>
  <TotalTime>2159</TotalTime>
  <Words>220</Words>
  <Application>Microsoft Office PowerPoint</Application>
  <PresentationFormat>Grand écran</PresentationFormat>
  <Paragraphs>19</Paragraphs>
  <Slides>5</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5</vt:i4>
      </vt:variant>
    </vt:vector>
  </HeadingPairs>
  <TitlesOfParts>
    <vt:vector size="9" baseType="lpstr">
      <vt:lpstr>Arial</vt:lpstr>
      <vt:lpstr>Trebuchet MS</vt:lpstr>
      <vt:lpstr>Wingdings 3</vt:lpstr>
      <vt:lpstr>Facette</vt:lpstr>
      <vt:lpstr>Groupe NIKAMU</vt:lpstr>
      <vt:lpstr>Mission du programme de stage en leadership</vt:lpstr>
      <vt:lpstr>Programme de formation en génie</vt:lpstr>
      <vt:lpstr>Programme de leadership  en technologie numérique
</vt:lpstr>
      <vt:lpstr>Programme de perfectionnement en génie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Devall Corp.</dc:title>
  <dc:creator>Your Name</dc:creator>
  <cp:lastModifiedBy>Votre Nom</cp:lastModifiedBy>
  <cp:revision>18</cp:revision>
  <dcterms:created xsi:type="dcterms:W3CDTF">2018-07-31T00:28:17Z</dcterms:created>
  <dcterms:modified xsi:type="dcterms:W3CDTF">2025-03-27T23:18:27Z</dcterms:modified>
</cp:coreProperties>
</file>