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9" autoAdjust="0"/>
    <p:restoredTop sz="94660"/>
  </p:normalViewPr>
  <p:slideViewPr>
    <p:cSldViewPr snapToGrid="0">
      <p:cViewPr varScale="1">
        <p:scale>
          <a:sx n="73" d="100"/>
          <a:sy n="73" d="100"/>
        </p:scale>
        <p:origin x="62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CA"/>
              <a:t>Domaine de l’énergie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0.36880701053672643"/>
          <c:y val="0.16593953400080619"/>
          <c:w val="0.31373188405797098"/>
          <c:h val="0.7581757611107202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Emplois</c:v>
                </c:pt>
              </c:strCache>
            </c:strRef>
          </c:tx>
          <c:dPt>
            <c:idx val="0"/>
            <c:bubble3D val="0"/>
            <c:explosion val="4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4E6A-48E0-8B9C-5718EE89CF3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4E6A-48E0-8B9C-5718EE89CF3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4E6A-48E0-8B9C-5718EE89CF3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4E6A-48E0-8B9C-5718EE89CF35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4E6A-48E0-8B9C-5718EE89CF35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Bioénergie</c:v>
                </c:pt>
                <c:pt idx="1">
                  <c:v>Solaire</c:v>
                </c:pt>
                <c:pt idx="2">
                  <c:v>Hydroénergie</c:v>
                </c:pt>
                <c:pt idx="3">
                  <c:v>Éolien</c:v>
                </c:pt>
                <c:pt idx="4">
                  <c:v>Autres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2536</c:v>
                </c:pt>
                <c:pt idx="1">
                  <c:v>4406</c:v>
                </c:pt>
                <c:pt idx="2">
                  <c:v>2053</c:v>
                </c:pt>
                <c:pt idx="3">
                  <c:v>1160</c:v>
                </c:pt>
                <c:pt idx="4">
                  <c:v>176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4E6A-48E0-8B9C-5718EE89CF35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35"/>
      </c:pieChart>
      <c:spPr>
        <a:noFill/>
        <a:ln>
          <a:noFill/>
        </a:ln>
        <a:effectLst/>
      </c:spPr>
    </c:plotArea>
    <c:legend>
      <c:legendPos val="l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Éolien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EA1-47DC-A54F-C499BED851FB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EA1-47DC-A54F-C499BED851FB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EA1-47DC-A54F-C499BED851FB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EA1-47DC-A54F-C499BED851F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Sheet1!$A$2:$A$8</c:f>
              <c:numCache>
                <c:formatCode>General</c:formatCode>
                <c:ptCount val="7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753</c:v>
                </c:pt>
                <c:pt idx="1">
                  <c:v>834</c:v>
                </c:pt>
                <c:pt idx="2">
                  <c:v>1027</c:v>
                </c:pt>
                <c:pt idx="3">
                  <c:v>1081</c:v>
                </c:pt>
                <c:pt idx="4">
                  <c:v>1160</c:v>
                </c:pt>
                <c:pt idx="5">
                  <c:v>1148</c:v>
                </c:pt>
                <c:pt idx="6">
                  <c:v>1160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EA1-47DC-A54F-C499BED851F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Solaire</c:v>
                </c:pt>
              </c:strCache>
            </c:strRef>
          </c:tx>
          <c:spPr>
            <a:solidFill>
              <a:schemeClr val="accent2"/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38100" cap="rnd">
                <a:solidFill>
                  <a:srgbClr val="FF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Sheet1!$A$2:$A$8</c:f>
              <c:numCache>
                <c:formatCode>General</c:formatCode>
                <c:ptCount val="7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</c:numCache>
            </c:numRef>
          </c:cat>
          <c:val>
            <c:numRef>
              <c:f>Sheet1!$C$2:$C$8</c:f>
              <c:numCache>
                <c:formatCode>General</c:formatCode>
                <c:ptCount val="7"/>
                <c:pt idx="0">
                  <c:v>2252</c:v>
                </c:pt>
                <c:pt idx="1">
                  <c:v>2776</c:v>
                </c:pt>
                <c:pt idx="2">
                  <c:v>3258</c:v>
                </c:pt>
                <c:pt idx="3">
                  <c:v>3710</c:v>
                </c:pt>
                <c:pt idx="4">
                  <c:v>3918</c:v>
                </c:pt>
                <c:pt idx="5">
                  <c:v>4172</c:v>
                </c:pt>
                <c:pt idx="6">
                  <c:v>4406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EA1-47DC-A54F-C499BED851FB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527096976"/>
        <c:axId val="527094680"/>
      </c:barChart>
      <c:catAx>
        <c:axId val="5270969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527094680"/>
        <c:crosses val="autoZero"/>
        <c:auto val="1"/>
        <c:lblAlgn val="ctr"/>
        <c:lblOffset val="100"/>
        <c:noMultiLvlLbl val="0"/>
      </c:catAx>
      <c:valAx>
        <c:axId val="5270946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rgbClr val="FF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527096976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</c:dTable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6C66570-DCF7-4B1F-B6D7-AE043369BD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8CD026C-8D60-4A60-8C2A-BAB6915857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900BBE0-3351-4E81-B698-074E8DBDB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1B91A-307C-484D-8FA1-C526A1D74FEC}" type="datetimeFigureOut">
              <a:rPr lang="fr-CA" smtClean="0"/>
              <a:t>20-03-20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CEE1BF7-FABA-4501-AE3E-4BEAA55C2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E364A5-E5CE-4526-B2B5-3C90CD091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6A089-F62C-4762-B1B2-40EB93FED31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01476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B2FFCD-7494-4E5D-96A9-CB80C567A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75B5C99-4061-4E7E-81F8-18B6EB896B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43B8F33-5129-40D0-8CB3-4EFF61422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1B91A-307C-484D-8FA1-C526A1D74FEC}" type="datetimeFigureOut">
              <a:rPr lang="fr-CA" smtClean="0"/>
              <a:t>20-03-20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C9B9D0-9B10-4109-9F5E-3B22A27E2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78F9A6-E418-4924-A51B-58B7B253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6A089-F62C-4762-B1B2-40EB93FED31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51805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4BAE065-08D4-47E5-A323-45D5FBE699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3DB4924-8828-4B21-B578-D5C5CF52EF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B1EEA23-F29B-4630-B607-CE6305323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1B91A-307C-484D-8FA1-C526A1D74FEC}" type="datetimeFigureOut">
              <a:rPr lang="fr-CA" smtClean="0"/>
              <a:t>20-03-20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DC91A7B-5A55-4F04-8846-5958FB51B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73F33D7-C1D6-46B3-981F-BB733D6A1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6A089-F62C-4762-B1B2-40EB93FED31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73841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49F2CE-51D9-4333-BC3D-B25435106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01AB269-67EA-43CA-884C-ABA651E723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43E0E16-6BD0-4238-BEAC-274F70969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1B91A-307C-484D-8FA1-C526A1D74FEC}" type="datetimeFigureOut">
              <a:rPr lang="fr-CA" smtClean="0"/>
              <a:t>20-03-20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5E76619-7C81-420E-914D-DF5B87104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2FB3088-2933-43C8-B79E-481E3552C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6A089-F62C-4762-B1B2-40EB93FED31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14127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EEA8C77-884B-44F9-800E-ABEA43CAB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035E0EF-C2D1-486F-A0E9-284E2B3F90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5DC217F-5306-40E1-BE3E-1D0821A7B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1B91A-307C-484D-8FA1-C526A1D74FEC}" type="datetimeFigureOut">
              <a:rPr lang="fr-CA" smtClean="0"/>
              <a:t>20-03-20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CD7FA81-E694-4300-8139-60225E110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4C6D751-2182-42F2-AD59-1AE1D3A95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6A089-F62C-4762-B1B2-40EB93FED31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77241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DA5311-7199-4FDD-A11C-9CC6FC48B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A493610-364C-4DA1-8C11-782CA72D38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3610457-80FD-48C9-BB3C-29FFF6D7F8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34F49C6-6F80-4467-B47F-1A78F4DF1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1B91A-307C-484D-8FA1-C526A1D74FEC}" type="datetimeFigureOut">
              <a:rPr lang="fr-CA" smtClean="0"/>
              <a:t>20-03-20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BCA4D3D-52B0-4EBF-B983-4214ABCBF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716456A-DB01-466B-965F-62C9D98F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6A089-F62C-4762-B1B2-40EB93FED31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28829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7F1266-3A94-4FB7-94FE-D08949466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C379531-9E3B-4655-996C-4B6004202A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903E877-146E-466F-8708-1655848C2F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D605743-7742-4E8D-BCB0-C0F3718EFE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B7D6BF1-A44D-4D19-9921-D553A41113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8D5E467-2F44-4BA9-B595-90B097A93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1B91A-307C-484D-8FA1-C526A1D74FEC}" type="datetimeFigureOut">
              <a:rPr lang="fr-CA" smtClean="0"/>
              <a:t>20-03-20</a:t>
            </a:fld>
            <a:endParaRPr lang="fr-CA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145EBCE-BBC2-4C16-862B-81E0F2458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C24ED60-0F58-4BD4-96C2-A4460E455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6A089-F62C-4762-B1B2-40EB93FED31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38326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F6E95F-A379-43DD-BAA8-9BA932668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D1C6237-2212-4845-ADB2-1C8EFD311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1B91A-307C-484D-8FA1-C526A1D74FEC}" type="datetimeFigureOut">
              <a:rPr lang="fr-CA" smtClean="0"/>
              <a:t>20-03-20</a:t>
            </a:fld>
            <a:endParaRPr lang="fr-CA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CC8F52C-8FEC-42A8-B6C3-F5413FF5F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D398084-4AB3-476F-96B2-B8A574264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6A089-F62C-4762-B1B2-40EB93FED31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4998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915E014-708A-438B-97C4-B6D784E5A4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1B91A-307C-484D-8FA1-C526A1D74FEC}" type="datetimeFigureOut">
              <a:rPr lang="fr-CA" smtClean="0"/>
              <a:t>20-03-20</a:t>
            </a:fld>
            <a:endParaRPr lang="fr-CA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36B964F-0FC4-431A-8844-365A1141B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23E33DD-F0C5-4F43-9583-2D231CA01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6A089-F62C-4762-B1B2-40EB93FED31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9571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285E63-1537-41EB-BA49-734341B2A7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49FBE41-1A6C-4C6D-89C4-E1BEF16F39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90E6456-00BA-42A2-AF82-6E0546E5E5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2607360-3EF1-4784-8FC8-6EA896A3F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1B91A-307C-484D-8FA1-C526A1D74FEC}" type="datetimeFigureOut">
              <a:rPr lang="fr-CA" smtClean="0"/>
              <a:t>20-03-20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AC22A89-F530-4210-B2B5-57E2BA975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B889F7F-7A3B-491E-9664-3B8983F0E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6A089-F62C-4762-B1B2-40EB93FED31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00083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36C2DF-E6B2-43DF-8973-03646E7B0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D7957F4-A72E-4F28-80D2-1E8E8B3365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EC905AF-05D2-42CF-98A4-956A9C2560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7861CAC-C0E2-40A4-91F9-22ADD7A8C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1B91A-307C-484D-8FA1-C526A1D74FEC}" type="datetimeFigureOut">
              <a:rPr lang="fr-CA" smtClean="0"/>
              <a:t>20-03-20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DDAA0A9-D99D-448B-86C9-12F2DC7A0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174EA63-F125-4BDF-94B7-B846D5672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6A089-F62C-4762-B1B2-40EB93FED31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81815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DC54BE10-8FE0-4779-BBF4-C1812B745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7CFE65D-7A9F-445C-B6BA-E671E3F15B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0F622B-A187-4614-9FF5-E0BE335C65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E1B91A-307C-484D-8FA1-C526A1D74FEC}" type="datetimeFigureOut">
              <a:rPr lang="fr-CA" smtClean="0"/>
              <a:t>20-03-20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F737971-8F6C-4A13-8F5B-0EE4147737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C929E6E-E6DD-4459-BF8E-DE07B21C85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6A089-F62C-4762-B1B2-40EB93FED31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44256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4692C5-12BA-47B1-84CD-5403ED033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Emplois par secteurs</a:t>
            </a:r>
          </a:p>
        </p:txBody>
      </p:sp>
      <p:graphicFrame>
        <p:nvGraphicFramePr>
          <p:cNvPr id="4" name="Content Placeholder 8">
            <a:extLst>
              <a:ext uri="{FF2B5EF4-FFF2-40B4-BE49-F238E27FC236}">
                <a16:creationId xmlns:a16="http://schemas.microsoft.com/office/drawing/2014/main" id="{2B2CF0C7-B811-4472-89B7-BC6EB33B84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428787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95664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0341FC-C72F-405C-B9C9-789B649CF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Emplois mondiaux – Énergies renouvelables</a:t>
            </a:r>
          </a:p>
        </p:txBody>
      </p:sp>
      <p:graphicFrame>
        <p:nvGraphicFramePr>
          <p:cNvPr id="4" name="Content Placeholder 8">
            <a:extLst>
              <a:ext uri="{FF2B5EF4-FFF2-40B4-BE49-F238E27FC236}">
                <a16:creationId xmlns:a16="http://schemas.microsoft.com/office/drawing/2014/main" id="{5E04A508-8FA8-4E61-868A-D8189D72E1B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867610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86910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A8FFF0-DC00-4920-AC2D-3BFE49B08C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Résultats financiers par région</a:t>
            </a:r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D6E2AB33-C73C-469B-AF6D-8B5D4DBC6D05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4255264"/>
              </p:ext>
            </p:extLst>
          </p:nvPr>
        </p:nvGraphicFramePr>
        <p:xfrm>
          <a:off x="1423364" y="1871004"/>
          <a:ext cx="9345272" cy="41606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Worksheet" r:id="rId3" imgW="6867542" imgH="3057678" progId="Excel.Sheet.12">
                  <p:embed/>
                </p:oleObj>
              </mc:Choice>
              <mc:Fallback>
                <p:oleObj name="Worksheet" r:id="rId3" imgW="6867542" imgH="3057678" progId="Excel.Sheet.12">
                  <p:embed/>
                  <p:pic>
                    <p:nvPicPr>
                      <p:cNvPr id="6" name="Objet 5">
                        <a:extLst>
                          <a:ext uri="{FF2B5EF4-FFF2-40B4-BE49-F238E27FC236}">
                            <a16:creationId xmlns:a16="http://schemas.microsoft.com/office/drawing/2014/main" id="{5B04B3F6-C9B3-4C9F-B87D-9DED7F9EEDA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23364" y="1871004"/>
                        <a:ext cx="9345272" cy="41606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13182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012AE6D-F8A1-4D39-AC63-4C4C55274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Résultats par région 2020-2021</a:t>
            </a:r>
          </a:p>
        </p:txBody>
      </p:sp>
      <p:graphicFrame>
        <p:nvGraphicFramePr>
          <p:cNvPr id="5" name="Espace réservé du contenu 4">
            <a:extLst>
              <a:ext uri="{FF2B5EF4-FFF2-40B4-BE49-F238E27FC236}">
                <a16:creationId xmlns:a16="http://schemas.microsoft.com/office/drawing/2014/main" id="{62D2371A-92BB-4B00-9D6B-79AD15013B37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6278121"/>
              </p:ext>
            </p:extLst>
          </p:nvPr>
        </p:nvGraphicFramePr>
        <p:xfrm>
          <a:off x="2084387" y="1690688"/>
          <a:ext cx="8023225" cy="4351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Worksheet" r:id="rId3" imgW="5286536" imgH="2866880" progId="Excel.Sheet.12">
                  <p:embed/>
                </p:oleObj>
              </mc:Choice>
              <mc:Fallback>
                <p:oleObj name="Worksheet" r:id="rId3" imgW="5286536" imgH="28668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84387" y="1690688"/>
                        <a:ext cx="8023225" cy="4351338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accent5">
                              <a:lumMod val="5000"/>
                              <a:lumOff val="95000"/>
                            </a:schemeClr>
                          </a:gs>
                          <a:gs pos="74000">
                            <a:schemeClr val="accent5">
                              <a:lumMod val="45000"/>
                              <a:lumOff val="55000"/>
                            </a:schemeClr>
                          </a:gs>
                          <a:gs pos="83000">
                            <a:schemeClr val="accent5">
                              <a:lumMod val="45000"/>
                              <a:lumOff val="55000"/>
                            </a:schemeClr>
                          </a:gs>
                          <a:gs pos="100000">
                            <a:schemeClr val="accent5">
                              <a:lumMod val="30000"/>
                              <a:lumOff val="70000"/>
                            </a:schemeClr>
                          </a:gs>
                        </a:gsLst>
                        <a:lin ang="5400000" scaled="1"/>
                        <a:tileRect/>
                      </a:gra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691851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19</Words>
  <Application>Microsoft Office PowerPoint</Application>
  <PresentationFormat>Grand écran</PresentationFormat>
  <Paragraphs>5</Paragraphs>
  <Slides>4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Worksheet</vt:lpstr>
      <vt:lpstr>Feuille de calcul Microsoft Excel</vt:lpstr>
      <vt:lpstr>Emplois par secteurs</vt:lpstr>
      <vt:lpstr>Emplois mondiaux – Énergies renouvelables</vt:lpstr>
      <vt:lpstr>Résultats financiers par région</vt:lpstr>
      <vt:lpstr>Résultats par région 2020-2021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Votre Nom</dc:creator>
  <cp:lastModifiedBy>Votre Nom</cp:lastModifiedBy>
  <cp:revision>4</cp:revision>
  <dcterms:created xsi:type="dcterms:W3CDTF">2020-03-20T15:29:47Z</dcterms:created>
  <dcterms:modified xsi:type="dcterms:W3CDTF">2020-03-20T16:05:04Z</dcterms:modified>
</cp:coreProperties>
</file>