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0" y="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2" d="100"/>
          <a:sy n="42" d="100"/>
        </p:scale>
        <p:origin x="202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/>
              <a:t>Tendance sur 25 ans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Kenya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Feuil1!$B$2:$B$5</c:f>
              <c:numCache>
                <c:formatCode>General</c:formatCode>
                <c:ptCount val="4"/>
                <c:pt idx="0">
                  <c:v>28</c:v>
                </c:pt>
                <c:pt idx="1">
                  <c:v>32</c:v>
                </c:pt>
                <c:pt idx="2">
                  <c:v>36</c:v>
                </c:pt>
                <c:pt idx="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A2-4C3F-AAA8-C2BFEB6364CD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Ouganda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Feuil1!$C$2:$C$5</c:f>
              <c:numCache>
                <c:formatCode>General</c:formatCode>
                <c:ptCount val="4"/>
                <c:pt idx="0">
                  <c:v>17</c:v>
                </c:pt>
                <c:pt idx="1">
                  <c:v>24</c:v>
                </c:pt>
                <c:pt idx="2">
                  <c:v>33</c:v>
                </c:pt>
                <c:pt idx="3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A2-4C3F-AAA8-C2BFEB6364CD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Afrique du Sud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Feuil1!$A$2:$A$5</c:f>
              <c:numCache>
                <c:formatCode>General</c:formatCod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2015</c:v>
                </c:pt>
              </c:numCache>
            </c:numRef>
          </c:cat>
          <c:val>
            <c:numRef>
              <c:f>Feuil1!$D$2:$D$5</c:f>
              <c:numCache>
                <c:formatCode>General</c:formatCode>
                <c:ptCount val="4"/>
                <c:pt idx="0">
                  <c:v>36</c:v>
                </c:pt>
                <c:pt idx="1">
                  <c:v>44</c:v>
                </c:pt>
                <c:pt idx="2">
                  <c:v>51</c:v>
                </c:pt>
                <c:pt idx="3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A2-4C3F-AAA8-C2BFEB6364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4372239"/>
        <c:axId val="1236771327"/>
      </c:barChart>
      <c:catAx>
        <c:axId val="8643722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36771327"/>
        <c:crosses val="autoZero"/>
        <c:auto val="1"/>
        <c:lblAlgn val="ctr"/>
        <c:lblOffset val="100"/>
        <c:noMultiLvlLbl val="0"/>
      </c:catAx>
      <c:valAx>
        <c:axId val="12367713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643722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4F301F-CE9D-442C-B90E-39213572CB07}" type="doc">
      <dgm:prSet loTypeId="urn:microsoft.com/office/officeart/2005/8/layout/matrix3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BB2D1D9C-78CA-4C56-B3F5-A7E7FD333655}">
      <dgm:prSet phldrT="[Texte]"/>
      <dgm:spPr/>
      <dgm:t>
        <a:bodyPr/>
        <a:lstStyle/>
        <a:p>
          <a:r>
            <a:rPr lang="fr-CA" dirty="0"/>
            <a:t>Infrastructure</a:t>
          </a:r>
        </a:p>
      </dgm:t>
    </dgm:pt>
    <dgm:pt modelId="{592892DF-3B2D-4207-93B4-E11EDB18A9C2}" type="parTrans" cxnId="{F731E861-17A8-4CD0-8B58-2EE2A6291C39}">
      <dgm:prSet/>
      <dgm:spPr/>
      <dgm:t>
        <a:bodyPr/>
        <a:lstStyle/>
        <a:p>
          <a:endParaRPr lang="fr-CA"/>
        </a:p>
      </dgm:t>
    </dgm:pt>
    <dgm:pt modelId="{283FC5E0-2B67-4DAD-8F7F-57F4AA2B0ADA}" type="sibTrans" cxnId="{F731E861-17A8-4CD0-8B58-2EE2A6291C39}">
      <dgm:prSet/>
      <dgm:spPr/>
      <dgm:t>
        <a:bodyPr/>
        <a:lstStyle/>
        <a:p>
          <a:endParaRPr lang="fr-CA"/>
        </a:p>
      </dgm:t>
    </dgm:pt>
    <dgm:pt modelId="{F0EE868A-566B-4BD1-84A1-8BBA1EF5A511}">
      <dgm:prSet phldrT="[Texte]"/>
      <dgm:spPr/>
      <dgm:t>
        <a:bodyPr/>
        <a:lstStyle/>
        <a:p>
          <a:r>
            <a:rPr lang="fr-CA" dirty="0"/>
            <a:t>Bassin</a:t>
          </a:r>
        </a:p>
      </dgm:t>
    </dgm:pt>
    <dgm:pt modelId="{B4B333A8-EA7C-4352-A92A-9CFF60049C70}" type="parTrans" cxnId="{53949646-8338-42B6-B445-84BE2075D30B}">
      <dgm:prSet/>
      <dgm:spPr/>
      <dgm:t>
        <a:bodyPr/>
        <a:lstStyle/>
        <a:p>
          <a:endParaRPr lang="fr-CA"/>
        </a:p>
      </dgm:t>
    </dgm:pt>
    <dgm:pt modelId="{04BF8E05-BFEF-469F-9ADB-E375F5BCD673}" type="sibTrans" cxnId="{53949646-8338-42B6-B445-84BE2075D30B}">
      <dgm:prSet/>
      <dgm:spPr/>
      <dgm:t>
        <a:bodyPr/>
        <a:lstStyle/>
        <a:p>
          <a:endParaRPr lang="fr-CA"/>
        </a:p>
      </dgm:t>
    </dgm:pt>
    <dgm:pt modelId="{E5A2F05A-3474-4A55-8B41-FDB733FAEA9C}">
      <dgm:prSet phldrT="[Texte]"/>
      <dgm:spPr/>
      <dgm:t>
        <a:bodyPr/>
        <a:lstStyle/>
        <a:p>
          <a:r>
            <a:rPr lang="fr-CA" dirty="0"/>
            <a:t>Qualité de l’eau</a:t>
          </a:r>
        </a:p>
      </dgm:t>
    </dgm:pt>
    <dgm:pt modelId="{6640B271-3282-4F8D-A864-587CBD3F00B8}" type="parTrans" cxnId="{5E776B01-AED9-4F06-BDEC-E18CDECE75C7}">
      <dgm:prSet/>
      <dgm:spPr/>
      <dgm:t>
        <a:bodyPr/>
        <a:lstStyle/>
        <a:p>
          <a:endParaRPr lang="fr-CA"/>
        </a:p>
      </dgm:t>
    </dgm:pt>
    <dgm:pt modelId="{7ADD46E0-5FC1-4413-AC4B-7AB077C80337}" type="sibTrans" cxnId="{5E776B01-AED9-4F06-BDEC-E18CDECE75C7}">
      <dgm:prSet/>
      <dgm:spPr/>
      <dgm:t>
        <a:bodyPr/>
        <a:lstStyle/>
        <a:p>
          <a:endParaRPr lang="fr-CA"/>
        </a:p>
      </dgm:t>
    </dgm:pt>
    <dgm:pt modelId="{056595DE-B5FC-4AC9-82DA-6598E053137E}">
      <dgm:prSet phldrT="[Texte]"/>
      <dgm:spPr/>
      <dgm:t>
        <a:bodyPr/>
        <a:lstStyle/>
        <a:p>
          <a:r>
            <a:rPr lang="fr-CA" dirty="0"/>
            <a:t>Politiques</a:t>
          </a:r>
        </a:p>
      </dgm:t>
    </dgm:pt>
    <dgm:pt modelId="{42E1EF96-4FEF-451B-B95D-90BE04F01DE0}" type="parTrans" cxnId="{1C37ADEE-D995-4D8B-B6FB-1D4D85E60BC4}">
      <dgm:prSet/>
      <dgm:spPr/>
      <dgm:t>
        <a:bodyPr/>
        <a:lstStyle/>
        <a:p>
          <a:endParaRPr lang="fr-CA"/>
        </a:p>
      </dgm:t>
    </dgm:pt>
    <dgm:pt modelId="{1618E9D3-157F-494E-9221-AB3CF7A1923A}" type="sibTrans" cxnId="{1C37ADEE-D995-4D8B-B6FB-1D4D85E60BC4}">
      <dgm:prSet/>
      <dgm:spPr/>
      <dgm:t>
        <a:bodyPr/>
        <a:lstStyle/>
        <a:p>
          <a:endParaRPr lang="fr-CA"/>
        </a:p>
      </dgm:t>
    </dgm:pt>
    <dgm:pt modelId="{BAFF731B-E720-4206-85EC-095B65960777}" type="pres">
      <dgm:prSet presAssocID="{4B4F301F-CE9D-442C-B90E-39213572CB07}" presName="matrix" presStyleCnt="0">
        <dgm:presLayoutVars>
          <dgm:chMax val="1"/>
          <dgm:dir/>
          <dgm:resizeHandles val="exact"/>
        </dgm:presLayoutVars>
      </dgm:prSet>
      <dgm:spPr/>
    </dgm:pt>
    <dgm:pt modelId="{4A186223-0E80-49CF-8DFB-BB28352295B3}" type="pres">
      <dgm:prSet presAssocID="{4B4F301F-CE9D-442C-B90E-39213572CB07}" presName="diamond" presStyleLbl="bgShp" presStyleIdx="0" presStyleCnt="1"/>
      <dgm:spPr/>
    </dgm:pt>
    <dgm:pt modelId="{726FF8F5-8081-429C-AA43-C5FBE0D894CF}" type="pres">
      <dgm:prSet presAssocID="{4B4F301F-CE9D-442C-B90E-39213572CB07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1573838-4EAE-452D-877F-3822CF80F0C5}" type="pres">
      <dgm:prSet presAssocID="{4B4F301F-CE9D-442C-B90E-39213572CB07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4A8A0D2-CD12-4FFA-8459-0470C3FD23E1}" type="pres">
      <dgm:prSet presAssocID="{4B4F301F-CE9D-442C-B90E-39213572CB07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DF08E25-3111-4099-88F2-E95E659979B9}" type="pres">
      <dgm:prSet presAssocID="{4B4F301F-CE9D-442C-B90E-39213572CB07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E776B01-AED9-4F06-BDEC-E18CDECE75C7}" srcId="{4B4F301F-CE9D-442C-B90E-39213572CB07}" destId="{E5A2F05A-3474-4A55-8B41-FDB733FAEA9C}" srcOrd="2" destOrd="0" parTransId="{6640B271-3282-4F8D-A864-587CBD3F00B8}" sibTransId="{7ADD46E0-5FC1-4413-AC4B-7AB077C80337}"/>
    <dgm:cxn modelId="{C39E5B03-289A-44FD-BA0E-22FB2AF74998}" type="presOf" srcId="{4B4F301F-CE9D-442C-B90E-39213572CB07}" destId="{BAFF731B-E720-4206-85EC-095B65960777}" srcOrd="0" destOrd="0" presId="urn:microsoft.com/office/officeart/2005/8/layout/matrix3"/>
    <dgm:cxn modelId="{546B4228-1022-4F7C-B2BA-F81665AC501D}" type="presOf" srcId="{056595DE-B5FC-4AC9-82DA-6598E053137E}" destId="{7DF08E25-3111-4099-88F2-E95E659979B9}" srcOrd="0" destOrd="0" presId="urn:microsoft.com/office/officeart/2005/8/layout/matrix3"/>
    <dgm:cxn modelId="{D059D632-4F21-44FF-9970-4ACE4B8487C4}" type="presOf" srcId="{F0EE868A-566B-4BD1-84A1-8BBA1EF5A511}" destId="{A1573838-4EAE-452D-877F-3822CF80F0C5}" srcOrd="0" destOrd="0" presId="urn:microsoft.com/office/officeart/2005/8/layout/matrix3"/>
    <dgm:cxn modelId="{0BB1165B-05AA-443C-BC67-532EF09657AC}" type="presOf" srcId="{E5A2F05A-3474-4A55-8B41-FDB733FAEA9C}" destId="{84A8A0D2-CD12-4FFA-8459-0470C3FD23E1}" srcOrd="0" destOrd="0" presId="urn:microsoft.com/office/officeart/2005/8/layout/matrix3"/>
    <dgm:cxn modelId="{F731E861-17A8-4CD0-8B58-2EE2A6291C39}" srcId="{4B4F301F-CE9D-442C-B90E-39213572CB07}" destId="{BB2D1D9C-78CA-4C56-B3F5-A7E7FD333655}" srcOrd="0" destOrd="0" parTransId="{592892DF-3B2D-4207-93B4-E11EDB18A9C2}" sibTransId="{283FC5E0-2B67-4DAD-8F7F-57F4AA2B0ADA}"/>
    <dgm:cxn modelId="{53949646-8338-42B6-B445-84BE2075D30B}" srcId="{4B4F301F-CE9D-442C-B90E-39213572CB07}" destId="{F0EE868A-566B-4BD1-84A1-8BBA1EF5A511}" srcOrd="1" destOrd="0" parTransId="{B4B333A8-EA7C-4352-A92A-9CFF60049C70}" sibTransId="{04BF8E05-BFEF-469F-9ADB-E375F5BCD673}"/>
    <dgm:cxn modelId="{AA70BFAE-F406-4ABB-B13B-7DB3D3F0B6E1}" type="presOf" srcId="{BB2D1D9C-78CA-4C56-B3F5-A7E7FD333655}" destId="{726FF8F5-8081-429C-AA43-C5FBE0D894CF}" srcOrd="0" destOrd="0" presId="urn:microsoft.com/office/officeart/2005/8/layout/matrix3"/>
    <dgm:cxn modelId="{1C37ADEE-D995-4D8B-B6FB-1D4D85E60BC4}" srcId="{4B4F301F-CE9D-442C-B90E-39213572CB07}" destId="{056595DE-B5FC-4AC9-82DA-6598E053137E}" srcOrd="3" destOrd="0" parTransId="{42E1EF96-4FEF-451B-B95D-90BE04F01DE0}" sibTransId="{1618E9D3-157F-494E-9221-AB3CF7A1923A}"/>
    <dgm:cxn modelId="{DA123964-C11A-43EC-9BBD-9008FC0FB8E1}" type="presParOf" srcId="{BAFF731B-E720-4206-85EC-095B65960777}" destId="{4A186223-0E80-49CF-8DFB-BB28352295B3}" srcOrd="0" destOrd="0" presId="urn:microsoft.com/office/officeart/2005/8/layout/matrix3"/>
    <dgm:cxn modelId="{F060F359-4B60-40E7-8CB0-2F10F5DB6556}" type="presParOf" srcId="{BAFF731B-E720-4206-85EC-095B65960777}" destId="{726FF8F5-8081-429C-AA43-C5FBE0D894CF}" srcOrd="1" destOrd="0" presId="urn:microsoft.com/office/officeart/2005/8/layout/matrix3"/>
    <dgm:cxn modelId="{DC8E7E25-9D5B-4174-81E1-2125BC11507F}" type="presParOf" srcId="{BAFF731B-E720-4206-85EC-095B65960777}" destId="{A1573838-4EAE-452D-877F-3822CF80F0C5}" srcOrd="2" destOrd="0" presId="urn:microsoft.com/office/officeart/2005/8/layout/matrix3"/>
    <dgm:cxn modelId="{DCE15433-4471-4B66-B5E8-B54D7F03EC2A}" type="presParOf" srcId="{BAFF731B-E720-4206-85EC-095B65960777}" destId="{84A8A0D2-CD12-4FFA-8459-0470C3FD23E1}" srcOrd="3" destOrd="0" presId="urn:microsoft.com/office/officeart/2005/8/layout/matrix3"/>
    <dgm:cxn modelId="{481BC180-3DC6-4013-8FE8-297BC9C9BB64}" type="presParOf" srcId="{BAFF731B-E720-4206-85EC-095B65960777}" destId="{7DF08E25-3111-4099-88F2-E95E659979B9}" srcOrd="4" destOrd="0" presId="urn:microsoft.com/office/officeart/2005/8/layout/matrix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186223-0E80-49CF-8DFB-BB28352295B3}">
      <dsp:nvSpPr>
        <dsp:cNvPr id="0" name=""/>
        <dsp:cNvSpPr/>
      </dsp:nvSpPr>
      <dsp:spPr>
        <a:xfrm>
          <a:off x="2314575" y="0"/>
          <a:ext cx="3101975" cy="3101975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26FF8F5-8081-429C-AA43-C5FBE0D894CF}">
      <dsp:nvSpPr>
        <dsp:cNvPr id="0" name=""/>
        <dsp:cNvSpPr/>
      </dsp:nvSpPr>
      <dsp:spPr>
        <a:xfrm>
          <a:off x="2609262" y="294687"/>
          <a:ext cx="1209770" cy="12097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300" kern="1200" dirty="0"/>
            <a:t>Infrastructure</a:t>
          </a:r>
        </a:p>
      </dsp:txBody>
      <dsp:txXfrm>
        <a:off x="2668318" y="353743"/>
        <a:ext cx="1091658" cy="1091658"/>
      </dsp:txXfrm>
    </dsp:sp>
    <dsp:sp modelId="{A1573838-4EAE-452D-877F-3822CF80F0C5}">
      <dsp:nvSpPr>
        <dsp:cNvPr id="0" name=""/>
        <dsp:cNvSpPr/>
      </dsp:nvSpPr>
      <dsp:spPr>
        <a:xfrm>
          <a:off x="3912092" y="294687"/>
          <a:ext cx="1209770" cy="12097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300" kern="1200" dirty="0"/>
            <a:t>Bassin</a:t>
          </a:r>
        </a:p>
      </dsp:txBody>
      <dsp:txXfrm>
        <a:off x="3971148" y="353743"/>
        <a:ext cx="1091658" cy="1091658"/>
      </dsp:txXfrm>
    </dsp:sp>
    <dsp:sp modelId="{84A8A0D2-CD12-4FFA-8459-0470C3FD23E1}">
      <dsp:nvSpPr>
        <dsp:cNvPr id="0" name=""/>
        <dsp:cNvSpPr/>
      </dsp:nvSpPr>
      <dsp:spPr>
        <a:xfrm>
          <a:off x="2609262" y="1597517"/>
          <a:ext cx="1209770" cy="12097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300" kern="1200" dirty="0"/>
            <a:t>Qualité de l’eau</a:t>
          </a:r>
        </a:p>
      </dsp:txBody>
      <dsp:txXfrm>
        <a:off x="2668318" y="1656573"/>
        <a:ext cx="1091658" cy="1091658"/>
      </dsp:txXfrm>
    </dsp:sp>
    <dsp:sp modelId="{7DF08E25-3111-4099-88F2-E95E659979B9}">
      <dsp:nvSpPr>
        <dsp:cNvPr id="0" name=""/>
        <dsp:cNvSpPr/>
      </dsp:nvSpPr>
      <dsp:spPr>
        <a:xfrm>
          <a:off x="3912092" y="1597517"/>
          <a:ext cx="1209770" cy="12097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3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10000"/>
                <a:lumMod val="99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300" kern="1200" dirty="0"/>
            <a:t>Politiques</a:t>
          </a:r>
        </a:p>
      </dsp:txBody>
      <dsp:txXfrm>
        <a:off x="3971148" y="1656573"/>
        <a:ext cx="1091658" cy="10916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611F94C-BAAF-4DEE-BF27-C8278A7F33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E3BCE3-0E8B-45F0-BA0C-4857404C31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70E84-2641-4F01-8A2B-FB832950FAAD}" type="datetimeFigureOut">
              <a:rPr lang="fr-CA" smtClean="0"/>
              <a:t>25/04/25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E592E93-E291-46C9-A5F9-ADD21B3FC1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721AE9-C8BF-4971-9B75-0AB955490A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E8085-E1D0-463A-B3D7-44A56C9CD06C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25844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3B4AA-D698-42F6-9720-04FD1DC4DEA6}" type="datetimeFigureOut">
              <a:rPr lang="fr-CA" smtClean="0"/>
              <a:t>25/04/25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A4B33-F967-45C9-AD4D-36A898B0143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612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D7FCA-DBA1-4041-AB4D-3EE3E936CD4E}" type="datetime1">
              <a:rPr lang="fr-CA" smtClean="0"/>
              <a:t>25/04/25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40A62D78-1862-48F3-ACFC-ABAC7C58E2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97863" y="1138238"/>
            <a:ext cx="3244850" cy="4021137"/>
          </a:xfrm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51587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7B34-DBFF-452D-AE4D-E376DDC3310B}" type="datetime1">
              <a:rPr lang="fr-CA" smtClean="0"/>
              <a:t>25/04/25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1271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CD086-6EDB-41FA-90C0-085B80E57016}" type="datetime1">
              <a:rPr lang="fr-CA" smtClean="0"/>
              <a:t>25/04/25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6233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>
                  <a:lumMod val="50000"/>
                </a:schemeClr>
              </a:buClr>
              <a:defRPr/>
            </a:lvl1pPr>
            <a:lvl2pPr>
              <a:buClr>
                <a:schemeClr val="accent4">
                  <a:lumMod val="75000"/>
                </a:schemeClr>
              </a:buClr>
              <a:defRPr/>
            </a:lvl2pPr>
            <a:lvl3pPr>
              <a:buClr>
                <a:schemeClr val="accent4"/>
              </a:buClr>
              <a:defRPr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2BAD-DFF8-4908-8A0A-E5B6AA66C37D}" type="datetime1">
              <a:rPr lang="fr-CA" smtClean="0"/>
              <a:t>25/04/25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164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35E0-8CD3-490A-82DC-FAB96CE37C08}" type="datetime1">
              <a:rPr lang="fr-CA" smtClean="0"/>
              <a:t>25/04/25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4354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6F21B-3898-4350-A7CD-CCBA055EBE79}" type="datetime1">
              <a:rPr lang="fr-CA" smtClean="0"/>
              <a:t>25/04/25</a:t>
            </a:fld>
            <a:endParaRPr lang="fr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2007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A2AA9-8F36-42BA-AC23-E83B57C42019}" type="datetime1">
              <a:rPr lang="fr-CA" smtClean="0"/>
              <a:t>25/04/25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1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CD8DB-4BEC-42FF-88CA-5E5668315FA5}" type="datetime1">
              <a:rPr lang="fr-CA" smtClean="0"/>
              <a:t>25/04/25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504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E963-D481-445D-9678-D8B70703E8FA}" type="datetime1">
              <a:rPr lang="fr-CA" smtClean="0"/>
              <a:t>25/04/25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54752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DACA6-58B6-4D48-A4BE-078D46499789}" type="datetime1">
              <a:rPr lang="fr-CA" smtClean="0"/>
              <a:t>25/04/25</a:t>
            </a:fld>
            <a:endParaRPr lang="fr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fr-C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7713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tx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29F76E9-DF57-4B6C-8D50-D045F0C8B84F}" type="datetime1">
              <a:rPr lang="fr-CA" smtClean="0"/>
              <a:t>25/04/25</a:t>
            </a:fld>
            <a:endParaRPr lang="fr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fr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168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chemeClr val="bg2">
              <a:lumMod val="60000"/>
              <a:lumOff val="40000"/>
              <a:alpha val="15000"/>
            </a:schemeClr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9FED432-543B-4B85-89AF-8A95E49FE3DC}" type="datetime1">
              <a:rPr lang="fr-CA" smtClean="0"/>
              <a:t>25/04/25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C1CD4DC-49B2-4A4D-83FB-5D7CE8B5D11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0241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609F72-07EB-487C-80BD-057272EF8E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2505456"/>
            <a:ext cx="5925310" cy="1645200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fr-CA" dirty="0"/>
              <a:t>De L’</a:t>
            </a:r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eau</a:t>
            </a:r>
            <a:r>
              <a:rPr lang="fr-CA" dirty="0"/>
              <a:t> </a:t>
            </a:r>
            <a:br>
              <a:rPr lang="fr-CA" dirty="0"/>
            </a:br>
            <a:r>
              <a:rPr lang="fr-CA" dirty="0"/>
              <a:t>pour l’Ouganda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A8ED3C-CCDE-4B0E-8776-081BEA6EB8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8615" y="4352544"/>
            <a:ext cx="5242560" cy="123989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fr-CA" dirty="0"/>
              <a:t>Présenté par</a:t>
            </a:r>
            <a:br>
              <a:rPr lang="fr-CA" dirty="0"/>
            </a:br>
            <a:r>
              <a:rPr lang="fr-CA" dirty="0">
                <a:solidFill>
                  <a:schemeClr val="accent1">
                    <a:lumMod val="75000"/>
                  </a:schemeClr>
                </a:solidFill>
              </a:rPr>
              <a:t>Solutions internationales Inc.</a:t>
            </a:r>
          </a:p>
        </p:txBody>
      </p:sp>
      <p:pic>
        <p:nvPicPr>
          <p:cNvPr id="6" name="Graphic 9" descr="Water">
            <a:extLst>
              <a:ext uri="{FF2B5EF4-FFF2-40B4-BE49-F238E27FC236}">
                <a16:creationId xmlns:a16="http://schemas.microsoft.com/office/drawing/2014/main" id="{91EE1ED1-9121-4F9F-83C1-46E9DE80C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20811" y="1749171"/>
            <a:ext cx="3044952" cy="304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31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A6EFBB-42B1-4C5B-86D6-AA8FF66CF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Crise de croissance de la population de l’Ouganda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CC1913-2398-42B5-9372-492FD1E03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En Ouganda, la population a plus que doublé entre 1971 et 2021</a:t>
            </a:r>
          </a:p>
          <a:p>
            <a:pPr lvl="1"/>
            <a:r>
              <a:rPr lang="fr-CA" dirty="0"/>
              <a:t>Quantité moyenne d’eau fraîche par personne réduite de plus de la moitié </a:t>
            </a:r>
          </a:p>
          <a:p>
            <a:pPr lvl="1"/>
            <a:r>
              <a:rPr lang="fr-CA" dirty="0"/>
              <a:t>1640 m</a:t>
            </a:r>
            <a:r>
              <a:rPr lang="fr-CA" baseline="30000" dirty="0"/>
              <a:t>3</a:t>
            </a:r>
            <a:r>
              <a:rPr lang="fr-CA" dirty="0"/>
              <a:t> par personne par an</a:t>
            </a:r>
          </a:p>
          <a:p>
            <a:r>
              <a:rPr lang="fr-CA" dirty="0"/>
              <a:t>Croissance démographique annuelle de 2%</a:t>
            </a:r>
          </a:p>
          <a:p>
            <a:pPr lvl="1"/>
            <a:r>
              <a:rPr lang="fr-CA" dirty="0"/>
              <a:t>Environ 3 millions de personnes par an</a:t>
            </a:r>
          </a:p>
          <a:p>
            <a:r>
              <a:rPr lang="fr-CA" dirty="0"/>
              <a:t>La population ougandaise devrait encore doubler d’ici 50 ans</a:t>
            </a:r>
          </a:p>
          <a:p>
            <a:pPr lvl="1"/>
            <a:r>
              <a:rPr lang="fr-CA" dirty="0"/>
              <a:t>La quantité moyenne d’eau fraîche disponible par personne sera de 1100 m</a:t>
            </a:r>
            <a:r>
              <a:rPr lang="fr-CA" baseline="30000" dirty="0"/>
              <a:t>3</a:t>
            </a:r>
            <a:r>
              <a:rPr lang="fr-CA" dirty="0"/>
              <a:t> par an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8A3CB-2476-4912-9125-5A09F878E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4553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C5AAAA-4CBD-4374-9686-D17FA7398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F39145B-1649-4D95-9231-AD31915B9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471" y="2681103"/>
            <a:ext cx="3063240" cy="1495794"/>
          </a:xfrm>
          <a:solidFill>
            <a:schemeClr val="accent3">
              <a:lumMod val="50000"/>
              <a:alpha val="24000"/>
            </a:schemeClr>
          </a:solidFill>
          <a:ln>
            <a:solidFill>
              <a:srgbClr val="FFFFFF"/>
            </a:solidFill>
          </a:ln>
        </p:spPr>
        <p:txBody>
          <a:bodyPr>
            <a:normAutofit/>
          </a:bodyPr>
          <a:lstStyle/>
          <a:p>
            <a:r>
              <a:rPr lang="fr-CA" sz="2200">
                <a:solidFill>
                  <a:srgbClr val="FFFFFF"/>
                </a:solidFill>
              </a:rPr>
              <a:t>Comparaison de croissance démographique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74E0D2-200E-46BC-976D-2BC337BF94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4182" y="964692"/>
            <a:ext cx="6885432" cy="4936558"/>
          </a:xfrm>
          <a:prstGeom prst="rect">
            <a:avLst/>
          </a:prstGeom>
          <a:solidFill>
            <a:schemeClr val="accent3">
              <a:lumMod val="75000"/>
              <a:alpha val="24000"/>
            </a:schemeClr>
          </a:solidFill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388A5CE2-EBC6-4FE1-A01C-851A75D477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7802" y="1128683"/>
            <a:ext cx="6558192" cy="46085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9A64B95-643B-4162-AA3C-9328962C0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8922" y="6217920"/>
            <a:ext cx="365760" cy="3657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1CD4DC-49B2-4A4D-83FB-5D7CE8B5D117}" type="slidenum">
              <a:rPr lang="fr-CA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fr-CA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7B6301BE-DAB0-4F93-BF5A-1A347E3F25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752694"/>
              </p:ext>
            </p:extLst>
          </p:nvPr>
        </p:nvGraphicFramePr>
        <p:xfrm>
          <a:off x="5006975" y="1447800"/>
          <a:ext cx="5888038" cy="396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210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113896-FB1C-4ED3-AC04-5DA9AC46E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Projets prioritaires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216639-F5FC-4982-B7B1-B2DA5DDB4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Production d’eau de puits </a:t>
            </a:r>
          </a:p>
          <a:p>
            <a:pPr lvl="1"/>
            <a:r>
              <a:rPr lang="fr-FR" dirty="0"/>
              <a:t>Approvisionnement en eau limité en quantité et en qualité </a:t>
            </a:r>
          </a:p>
          <a:p>
            <a:r>
              <a:rPr lang="fr-FR" dirty="0"/>
              <a:t>Méthodes agricoles durables </a:t>
            </a:r>
          </a:p>
          <a:p>
            <a:r>
              <a:rPr lang="fr-FR" dirty="0"/>
              <a:t>Méthodes de replantation </a:t>
            </a:r>
          </a:p>
          <a:p>
            <a:r>
              <a:rPr lang="fr-FR" dirty="0"/>
              <a:t>Éducation à la santé communautaire</a:t>
            </a:r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31C1AE-D828-43C2-9502-E9A3559E6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46615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E59B39-192F-40D3-88F5-CBD7DB565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Eau : les bases du développement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E84A87FB-FA3F-4A33-B908-2396CA5CD7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048777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FFE634-C5DF-42D4-A930-18EF859C6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969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186223-0E80-49CF-8DFB-BB2835229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4A186223-0E80-49CF-8DFB-BB2835229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graphicEl>
                                              <a:dgm id="{4A186223-0E80-49CF-8DFB-BB2835229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graphicEl>
                                              <a:dgm id="{4A186223-0E80-49CF-8DFB-BB2835229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6FF8F5-8081-429C-AA43-C5FBE0D894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726FF8F5-8081-429C-AA43-C5FBE0D894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726FF8F5-8081-429C-AA43-C5FBE0D894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726FF8F5-8081-429C-AA43-C5FBE0D894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573838-4EAE-452D-877F-3822CF80F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A1573838-4EAE-452D-877F-3822CF80F0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A1573838-4EAE-452D-877F-3822CF80F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A1573838-4EAE-452D-877F-3822CF80F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A8A0D2-CD12-4FFA-8459-0470C3FD2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84A8A0D2-CD12-4FFA-8459-0470C3FD23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84A8A0D2-CD12-4FFA-8459-0470C3FD2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84A8A0D2-CD12-4FFA-8459-0470C3FD2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F08E25-3111-4099-88F2-E95E659979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7DF08E25-3111-4099-88F2-E95E659979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7DF08E25-3111-4099-88F2-E95E659979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graphicEl>
                                              <a:dgm id="{7DF08E25-3111-4099-88F2-E95E659979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C59376-9114-451B-9F6B-3FC189E6C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Politiques de </a:t>
            </a:r>
            <a:br>
              <a:rPr lang="fr-CA" dirty="0"/>
            </a:br>
            <a:r>
              <a:rPr lang="fr-CA" dirty="0"/>
              <a:t>réorganisation de l’eau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D58C8B-A54E-486C-B77B-4183163F2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Retirer l’eau des secteurs agricoles et la rediriger vers les communautés et les centres industriels</a:t>
            </a:r>
          </a:p>
          <a:p>
            <a:pPr lvl="1"/>
            <a:r>
              <a:rPr lang="fr-FR" dirty="0"/>
              <a:t>Controversé mais indispensable dans des régions spécifiques </a:t>
            </a:r>
          </a:p>
          <a:p>
            <a:pPr lvl="1"/>
            <a:r>
              <a:rPr lang="fr-FR" dirty="0"/>
              <a:t>Équilibrer les besoins agricoles avec la consommation de population </a:t>
            </a:r>
          </a:p>
          <a:p>
            <a:pPr lvl="1"/>
            <a:r>
              <a:rPr lang="fr-FR" dirty="0"/>
              <a:t>Déterminer les conséquences politiques possibles au sein des tribus et des villages</a:t>
            </a:r>
          </a:p>
          <a:p>
            <a:pPr lvl="1"/>
            <a:r>
              <a:rPr lang="fr-FR" dirty="0"/>
              <a:t>Identifier les questions juridiques</a:t>
            </a:r>
          </a:p>
          <a:p>
            <a:pPr lvl="1"/>
            <a:endParaRPr lang="fr-FR" dirty="0"/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E65E617-5ABA-40D8-A825-0A0914478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019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D1D3C5-3A4F-4DDE-9CC1-074DE112C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Technologies efficaces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A93E1E-FA52-488F-A8B3-507B4B48A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Installer l’irrigation goutte à goutte à l’échelle nationale</a:t>
            </a:r>
          </a:p>
          <a:p>
            <a:pPr lvl="1"/>
            <a:r>
              <a:rPr lang="fr-FR" dirty="0"/>
              <a:t>Le système goutte à goutte fournit l’eau directement aux racines des plantes </a:t>
            </a:r>
          </a:p>
          <a:p>
            <a:pPr lvl="1"/>
            <a:r>
              <a:rPr lang="fr-FR" dirty="0"/>
              <a:t>Réduit la consommation d’eau de 30 % à 70 % </a:t>
            </a:r>
          </a:p>
          <a:p>
            <a:pPr lvl="1"/>
            <a:r>
              <a:rPr lang="fr-FR" dirty="0"/>
              <a:t>Augmente les rendements des cultures de 20 % à 90 %</a:t>
            </a:r>
          </a:p>
          <a:p>
            <a:r>
              <a:rPr lang="fr-FR" dirty="0"/>
              <a:t>Utiliser le procédé d’irrigation « </a:t>
            </a:r>
            <a:r>
              <a:rPr lang="fr-FR" dirty="0" err="1"/>
              <a:t>Fertigation</a:t>
            </a:r>
            <a:r>
              <a:rPr lang="fr-FR" dirty="0"/>
              <a:t> »</a:t>
            </a:r>
          </a:p>
          <a:p>
            <a:pPr lvl="1"/>
            <a:r>
              <a:rPr lang="fr-FR" dirty="0"/>
              <a:t>La </a:t>
            </a:r>
            <a:r>
              <a:rPr lang="fr-FR" dirty="0" err="1"/>
              <a:t>fertigation</a:t>
            </a:r>
            <a:r>
              <a:rPr lang="fr-FR" dirty="0"/>
              <a:t> applique l’engrais par le système d’irrigation goutte à goutte </a:t>
            </a:r>
          </a:p>
          <a:p>
            <a:pPr lvl="1"/>
            <a:r>
              <a:rPr lang="fr-FR" dirty="0"/>
              <a:t>Limite la pollution des eaux souterraines</a:t>
            </a:r>
          </a:p>
          <a:p>
            <a:pPr lvl="1"/>
            <a:endParaRPr lang="fr-FR" dirty="0"/>
          </a:p>
          <a:p>
            <a:pPr lvl="1"/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A52D5A-0DBA-4AFB-9AF1-DD8E460F9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824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249195-0C81-4A84-98FF-80F0A2921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Considérations technologiques</a:t>
            </a: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013C9A13-43DD-4759-8DBA-ECBE0C3822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8105395"/>
              </p:ext>
            </p:extLst>
          </p:nvPr>
        </p:nvGraphicFramePr>
        <p:xfrm>
          <a:off x="2230438" y="2638425"/>
          <a:ext cx="7742237" cy="175260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409801">
                  <a:extLst>
                    <a:ext uri="{9D8B030D-6E8A-4147-A177-3AD203B41FA5}">
                      <a16:colId xmlns:a16="http://schemas.microsoft.com/office/drawing/2014/main" val="660385954"/>
                    </a:ext>
                  </a:extLst>
                </a:gridCol>
                <a:gridCol w="2538483">
                  <a:extLst>
                    <a:ext uri="{9D8B030D-6E8A-4147-A177-3AD203B41FA5}">
                      <a16:colId xmlns:a16="http://schemas.microsoft.com/office/drawing/2014/main" val="322981740"/>
                    </a:ext>
                  </a:extLst>
                </a:gridCol>
                <a:gridCol w="2793953">
                  <a:extLst>
                    <a:ext uri="{9D8B030D-6E8A-4147-A177-3AD203B41FA5}">
                      <a16:colId xmlns:a16="http://schemas.microsoft.com/office/drawing/2014/main" val="41475442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/>
                        <a:t>Aspect financier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Entretien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Population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869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Économie agricole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Niveau de compétence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Système approprié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86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Dépenses de réparation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Dépendance envers </a:t>
                      </a:r>
                      <a:br>
                        <a:rPr lang="fr-CA" dirty="0">
                          <a:solidFill>
                            <a:schemeClr val="bg1"/>
                          </a:solidFill>
                        </a:rPr>
                      </a:br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une tierce partie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Demande en eau : </a:t>
                      </a:r>
                      <a:br>
                        <a:rPr lang="fr-CA" dirty="0">
                          <a:solidFill>
                            <a:schemeClr val="bg1"/>
                          </a:solidFill>
                        </a:rPr>
                      </a:br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zone rurale / zone urbaine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459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Technologie durable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Durée de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185697"/>
                  </a:ext>
                </a:extLst>
              </a:tr>
            </a:tbl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8D24AE9-6AFE-47DA-8940-9EBEE6329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274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B9C330-0DAF-449C-B3C0-412E12649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Distribution efficace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21A7A7-CC91-4600-8942-7BA65F002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Réparer les systèmes de distribution qui fuient </a:t>
            </a:r>
          </a:p>
          <a:p>
            <a:r>
              <a:rPr lang="fr-FR" dirty="0"/>
              <a:t>Élargir les réseaux d’égouts centraux </a:t>
            </a:r>
          </a:p>
          <a:p>
            <a:r>
              <a:rPr lang="fr-FR" dirty="0"/>
              <a:t>Connexions de compteurs d’eau</a:t>
            </a:r>
          </a:p>
          <a:p>
            <a:r>
              <a:rPr lang="fr-FR" dirty="0"/>
              <a:t>Ration et restriction de l’utilisation de l’eau</a:t>
            </a:r>
          </a:p>
          <a:p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3AE55B-C413-40FD-806A-11B6F6DC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CD4DC-49B2-4A4D-83FB-5D7CE8B5D117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14378870"/>
      </p:ext>
    </p:extLst>
  </p:cSld>
  <p:clrMapOvr>
    <a:masterClrMapping/>
  </p:clrMapOvr>
</p:sld>
</file>

<file path=ppt/theme/theme1.xml><?xml version="1.0" encoding="utf-8"?>
<a:theme xmlns:a="http://schemas.openxmlformats.org/drawingml/2006/main" name="Colis">
  <a:themeElements>
    <a:clrScheme name="Colis">
      <a:dk1>
        <a:srgbClr val="000000"/>
      </a:dk1>
      <a:lt1>
        <a:srgbClr val="FFFFFF"/>
      </a:lt1>
      <a:dk2>
        <a:srgbClr val="635D4D"/>
      </a:dk2>
      <a:lt2>
        <a:srgbClr val="D8D6BA"/>
      </a:lt2>
      <a:accent1>
        <a:srgbClr val="9CBEBD"/>
      </a:accent1>
      <a:accent2>
        <a:srgbClr val="D2CB6C"/>
      </a:accent2>
      <a:accent3>
        <a:srgbClr val="9D9A93"/>
      </a:accent3>
      <a:accent4>
        <a:srgbClr val="C89F5D"/>
      </a:accent4>
      <a:accent5>
        <a:srgbClr val="A9A57C"/>
      </a:accent5>
      <a:accent6>
        <a:srgbClr val="95A39D"/>
      </a:accent6>
      <a:hlink>
        <a:srgbClr val="D25814"/>
      </a:hlink>
      <a:folHlink>
        <a:srgbClr val="849A0A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lis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0BDC4BB7-8AF9-46FD-8C32-AB93AC9C410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TM10001115[[fn=Colis]]</Template>
  <TotalTime>1472</TotalTime>
  <Words>323</Words>
  <Application>Microsoft Office PowerPoint</Application>
  <PresentationFormat>Grand écran</PresentationFormat>
  <Paragraphs>62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Gill Sans MT</vt:lpstr>
      <vt:lpstr>Colis</vt:lpstr>
      <vt:lpstr>De L’eau  pour l’Ouganda </vt:lpstr>
      <vt:lpstr>Crise de croissance de la population de l’Ouganda</vt:lpstr>
      <vt:lpstr>Comparaison de croissance démographique</vt:lpstr>
      <vt:lpstr>Projets prioritaires</vt:lpstr>
      <vt:lpstr>Eau : les bases du développement</vt:lpstr>
      <vt:lpstr>Politiques de  réorganisation de l’eau</vt:lpstr>
      <vt:lpstr>Technologies efficaces</vt:lpstr>
      <vt:lpstr>Considérations technologiques</vt:lpstr>
      <vt:lpstr>Distribution efficace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eau pour l’Ouganda</dc:title>
  <dc:creator>Votre Nom</dc:creator>
  <cp:lastModifiedBy>Votre Nom</cp:lastModifiedBy>
  <cp:revision>18</cp:revision>
  <dcterms:created xsi:type="dcterms:W3CDTF">2020-02-28T21:05:16Z</dcterms:created>
  <dcterms:modified xsi:type="dcterms:W3CDTF">2025-04-25T19:47:59Z</dcterms:modified>
</cp:coreProperties>
</file>