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65" r:id="rId3"/>
    <p:sldId id="258" r:id="rId4"/>
    <p:sldId id="259" r:id="rId5"/>
    <p:sldId id="266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660"/>
  </p:normalViewPr>
  <p:slideViewPr>
    <p:cSldViewPr snapToGrid="0">
      <p:cViewPr varScale="1">
        <p:scale>
          <a:sx n="86" d="100"/>
          <a:sy n="86" d="100"/>
        </p:scale>
        <p:origin x="390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Systèmes 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E1D-427D-BC45-65C23448ED01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E1D-427D-BC45-65C23448ED01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E1D-427D-BC45-65C23448ED01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E1D-427D-BC45-65C23448ED01}"/>
              </c:ext>
            </c:extLst>
          </c:dPt>
          <c:cat>
            <c:strRef>
              <c:f>Feuil1!$A$2:$A$5</c:f>
              <c:strCache>
                <c:ptCount val="4"/>
                <c:pt idx="0">
                  <c:v>Amélioration de la qualité</c:v>
                </c:pt>
                <c:pt idx="1">
                  <c:v>Facteurs de risque</c:v>
                </c:pt>
                <c:pt idx="2">
                  <c:v>Perte de contrôle</c:v>
                </c:pt>
                <c:pt idx="3">
                  <c:v>Gestion du système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76-4FCC-AA5D-DEC181631F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Réponses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Feuil1!$A$2:$A$5</c:f>
              <c:strCache>
                <c:ptCount val="4"/>
                <c:pt idx="0">
                  <c:v>1-Aucun</c:v>
                </c:pt>
                <c:pt idx="1">
                  <c:v>2-Faible</c:v>
                </c:pt>
                <c:pt idx="2">
                  <c:v>3-Important</c:v>
                </c:pt>
                <c:pt idx="3">
                  <c:v>4-Maximal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CA-48C1-88FE-52CB41C7CBB6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Effets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Feuil1!$A$2:$A$5</c:f>
              <c:strCache>
                <c:ptCount val="4"/>
                <c:pt idx="0">
                  <c:v>1-Aucun</c:v>
                </c:pt>
                <c:pt idx="1">
                  <c:v>2-Faible</c:v>
                </c:pt>
                <c:pt idx="2">
                  <c:v>3-Important</c:v>
                </c:pt>
                <c:pt idx="3">
                  <c:v>4-Maximal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5CA-48C1-88FE-52CB41C7CB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839285824"/>
        <c:axId val="2005110320"/>
      </c:barChart>
      <c:catAx>
        <c:axId val="18392858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005110320"/>
        <c:crosses val="autoZero"/>
        <c:auto val="1"/>
        <c:lblAlgn val="ctr"/>
        <c:lblOffset val="100"/>
        <c:noMultiLvlLbl val="0"/>
      </c:catAx>
      <c:valAx>
        <c:axId val="20051103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39285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147301-60A6-4628-B5A1-6C2F6DEC98FA}" type="doc">
      <dgm:prSet loTypeId="urn:microsoft.com/office/officeart/2018/2/layout/IconLabelDescription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93DEE1-14D7-4E1C-9D4A-B2188EFEC51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fr-CA"/>
            <a:t>Conseil consultatif</a:t>
          </a:r>
          <a:endParaRPr lang="en-US"/>
        </a:p>
      </dgm:t>
    </dgm:pt>
    <dgm:pt modelId="{D93504E5-55CA-4A3E-B8BC-7DB2DA334C30}" type="parTrans" cxnId="{A83C653E-E4D5-4441-B4A4-F09BB92E4ECB}">
      <dgm:prSet/>
      <dgm:spPr/>
      <dgm:t>
        <a:bodyPr/>
        <a:lstStyle/>
        <a:p>
          <a:endParaRPr lang="en-US"/>
        </a:p>
      </dgm:t>
    </dgm:pt>
    <dgm:pt modelId="{326E74E1-03BA-41D6-9B22-89E6EEBB6DD5}" type="sibTrans" cxnId="{A83C653E-E4D5-4441-B4A4-F09BB92E4ECB}">
      <dgm:prSet/>
      <dgm:spPr/>
      <dgm:t>
        <a:bodyPr/>
        <a:lstStyle/>
        <a:p>
          <a:endParaRPr lang="en-US"/>
        </a:p>
      </dgm:t>
    </dgm:pt>
    <dgm:pt modelId="{3745ECE0-9DDF-462B-BE07-088A451FC5E0}">
      <dgm:prSet/>
      <dgm:spPr/>
      <dgm:t>
        <a:bodyPr/>
        <a:lstStyle/>
        <a:p>
          <a:pPr>
            <a:lnSpc>
              <a:spcPct val="100000"/>
            </a:lnSpc>
          </a:pPr>
          <a:r>
            <a:rPr lang="fr-CA"/>
            <a:t>Processus utilisé par </a:t>
          </a:r>
          <a:r>
            <a:rPr lang="fr-FR"/>
            <a:t>la communauté médicale pour assurer la qualité et la responsabilisation dans la prestation des soins préhospitaliers</a:t>
          </a:r>
          <a:endParaRPr lang="en-US"/>
        </a:p>
      </dgm:t>
    </dgm:pt>
    <dgm:pt modelId="{6B5DF5BA-8ED6-4637-AB12-2FAAECE546DE}" type="parTrans" cxnId="{31068FFC-297D-494B-BB9F-9466C65C2C7C}">
      <dgm:prSet/>
      <dgm:spPr/>
      <dgm:t>
        <a:bodyPr/>
        <a:lstStyle/>
        <a:p>
          <a:endParaRPr lang="en-US"/>
        </a:p>
      </dgm:t>
    </dgm:pt>
    <dgm:pt modelId="{981646A4-134E-46FA-8D8D-23E9008D475E}" type="sibTrans" cxnId="{31068FFC-297D-494B-BB9F-9466C65C2C7C}">
      <dgm:prSet/>
      <dgm:spPr/>
      <dgm:t>
        <a:bodyPr/>
        <a:lstStyle/>
        <a:p>
          <a:endParaRPr lang="en-US"/>
        </a:p>
      </dgm:t>
    </dgm:pt>
    <dgm:pt modelId="{0C943A90-5221-4F39-ADDF-0552715AB93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fr-CA"/>
            <a:t>Direction médicale</a:t>
          </a:r>
          <a:endParaRPr lang="en-US"/>
        </a:p>
      </dgm:t>
    </dgm:pt>
    <dgm:pt modelId="{D386A766-990F-4C86-B83A-7FEBEF5D4E7A}" type="parTrans" cxnId="{6B4AA6D9-F503-42A8-BD90-E1CE7EC53B42}">
      <dgm:prSet/>
      <dgm:spPr/>
      <dgm:t>
        <a:bodyPr/>
        <a:lstStyle/>
        <a:p>
          <a:endParaRPr lang="en-US"/>
        </a:p>
      </dgm:t>
    </dgm:pt>
    <dgm:pt modelId="{F3298FE0-6F26-442A-A041-165CA0CDB762}" type="sibTrans" cxnId="{6B4AA6D9-F503-42A8-BD90-E1CE7EC53B42}">
      <dgm:prSet/>
      <dgm:spPr/>
      <dgm:t>
        <a:bodyPr/>
        <a:lstStyle/>
        <a:p>
          <a:endParaRPr lang="en-US"/>
        </a:p>
      </dgm:t>
    </dgm:pt>
    <dgm:pt modelId="{AAF3E2FC-8C50-4E60-942C-1B126457C4E3}">
      <dgm:prSet/>
      <dgm:spPr/>
      <dgm:t>
        <a:bodyPr/>
        <a:lstStyle/>
        <a:p>
          <a:pPr>
            <a:lnSpc>
              <a:spcPct val="100000"/>
            </a:lnSpc>
          </a:pPr>
          <a:r>
            <a:rPr lang="fr-CA"/>
            <a:t>En ligne</a:t>
          </a:r>
          <a:endParaRPr lang="en-US"/>
        </a:p>
      </dgm:t>
    </dgm:pt>
    <dgm:pt modelId="{2BBD87FF-CFE2-4900-AF16-E77C13AD9076}" type="parTrans" cxnId="{C0FE7AA4-0C51-4DDA-8F33-A7DEC0EDF6F2}">
      <dgm:prSet/>
      <dgm:spPr/>
      <dgm:t>
        <a:bodyPr/>
        <a:lstStyle/>
        <a:p>
          <a:endParaRPr lang="en-US"/>
        </a:p>
      </dgm:t>
    </dgm:pt>
    <dgm:pt modelId="{D9AF5639-A242-4322-B8A1-3976F389B920}" type="sibTrans" cxnId="{C0FE7AA4-0C51-4DDA-8F33-A7DEC0EDF6F2}">
      <dgm:prSet/>
      <dgm:spPr/>
      <dgm:t>
        <a:bodyPr/>
        <a:lstStyle/>
        <a:p>
          <a:endParaRPr lang="en-US"/>
        </a:p>
      </dgm:t>
    </dgm:pt>
    <dgm:pt modelId="{067D39CA-E291-4916-B857-ACEA9F21740B}">
      <dgm:prSet/>
      <dgm:spPr/>
      <dgm:t>
        <a:bodyPr/>
        <a:lstStyle/>
        <a:p>
          <a:pPr>
            <a:lnSpc>
              <a:spcPct val="100000"/>
            </a:lnSpc>
          </a:pPr>
          <a:r>
            <a:rPr lang="fr-CA"/>
            <a:t>Hors ligne</a:t>
          </a:r>
          <a:endParaRPr lang="en-US"/>
        </a:p>
      </dgm:t>
    </dgm:pt>
    <dgm:pt modelId="{085FF2FE-03D0-4C67-8CAE-6E8EC72E99BE}" type="parTrans" cxnId="{757691BF-2BB3-4594-AB3C-858864CE35F6}">
      <dgm:prSet/>
      <dgm:spPr/>
      <dgm:t>
        <a:bodyPr/>
        <a:lstStyle/>
        <a:p>
          <a:endParaRPr lang="en-US"/>
        </a:p>
      </dgm:t>
    </dgm:pt>
    <dgm:pt modelId="{02023942-CD05-4989-B683-14FF93567535}" type="sibTrans" cxnId="{757691BF-2BB3-4594-AB3C-858864CE35F6}">
      <dgm:prSet/>
      <dgm:spPr/>
      <dgm:t>
        <a:bodyPr/>
        <a:lstStyle/>
        <a:p>
          <a:endParaRPr lang="en-US"/>
        </a:p>
      </dgm:t>
    </dgm:pt>
    <dgm:pt modelId="{DF09B851-838F-4462-9C90-CA7751F49CEC}">
      <dgm:prSet/>
      <dgm:spPr/>
      <dgm:t>
        <a:bodyPr/>
        <a:lstStyle/>
        <a:p>
          <a:r>
            <a:rPr lang="fr-CA"/>
            <a:t>Protocoles</a:t>
          </a:r>
          <a:endParaRPr lang="en-US"/>
        </a:p>
      </dgm:t>
    </dgm:pt>
    <dgm:pt modelId="{9A842969-4757-4AF2-947A-F6F25D106298}" type="parTrans" cxnId="{1EB90B1E-8A6F-4007-A2DC-0D866D2AF465}">
      <dgm:prSet/>
      <dgm:spPr/>
      <dgm:t>
        <a:bodyPr/>
        <a:lstStyle/>
        <a:p>
          <a:endParaRPr lang="en-US"/>
        </a:p>
      </dgm:t>
    </dgm:pt>
    <dgm:pt modelId="{12B1A2D4-650C-4F14-83D6-E458D9A63386}" type="sibTrans" cxnId="{1EB90B1E-8A6F-4007-A2DC-0D866D2AF465}">
      <dgm:prSet/>
      <dgm:spPr/>
      <dgm:t>
        <a:bodyPr/>
        <a:lstStyle/>
        <a:p>
          <a:endParaRPr lang="en-US"/>
        </a:p>
      </dgm:t>
    </dgm:pt>
    <dgm:pt modelId="{888A4457-85EF-430F-8DFD-E10FA22516F1}">
      <dgm:prSet/>
      <dgm:spPr/>
      <dgm:t>
        <a:bodyPr/>
        <a:lstStyle/>
        <a:p>
          <a:r>
            <a:rPr lang="fr-CA"/>
            <a:t>Amélioration de la qualité</a:t>
          </a:r>
          <a:endParaRPr lang="en-US"/>
        </a:p>
      </dgm:t>
    </dgm:pt>
    <dgm:pt modelId="{F8D5C683-152B-4F42-B43D-71D20D44FEC3}" type="parTrans" cxnId="{E4369A20-4AA5-4459-9ECA-1CF7B5803A1B}">
      <dgm:prSet/>
      <dgm:spPr/>
      <dgm:t>
        <a:bodyPr/>
        <a:lstStyle/>
        <a:p>
          <a:endParaRPr lang="en-US"/>
        </a:p>
      </dgm:t>
    </dgm:pt>
    <dgm:pt modelId="{82C0B6FA-DD01-4A7D-9F8B-3B2AB3133CC1}" type="sibTrans" cxnId="{E4369A20-4AA5-4459-9ECA-1CF7B5803A1B}">
      <dgm:prSet/>
      <dgm:spPr/>
      <dgm:t>
        <a:bodyPr/>
        <a:lstStyle/>
        <a:p>
          <a:endParaRPr lang="en-US"/>
        </a:p>
      </dgm:t>
    </dgm:pt>
    <dgm:pt modelId="{181ABD55-9AD4-4B48-B080-D29B4C0CD4B8}" type="pres">
      <dgm:prSet presAssocID="{87147301-60A6-4628-B5A1-6C2F6DEC98FA}" presName="root" presStyleCnt="0">
        <dgm:presLayoutVars>
          <dgm:dir/>
          <dgm:resizeHandles val="exact"/>
        </dgm:presLayoutVars>
      </dgm:prSet>
      <dgm:spPr/>
    </dgm:pt>
    <dgm:pt modelId="{4A5D4A06-6DA6-4965-841E-286D7B1114C5}" type="pres">
      <dgm:prSet presAssocID="{C093DEE1-14D7-4E1C-9D4A-B2188EFEC511}" presName="compNode" presStyleCnt="0"/>
      <dgm:spPr/>
    </dgm:pt>
    <dgm:pt modelId="{6CD30930-15B1-4173-B0E8-FE6564B60051}" type="pres">
      <dgm:prSet presAssocID="{C093DEE1-14D7-4E1C-9D4A-B2188EFEC511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teur"/>
        </a:ext>
      </dgm:extLst>
    </dgm:pt>
    <dgm:pt modelId="{E79CA951-07FC-4DE7-ABD8-AF0331099873}" type="pres">
      <dgm:prSet presAssocID="{C093DEE1-14D7-4E1C-9D4A-B2188EFEC511}" presName="iconSpace" presStyleCnt="0"/>
      <dgm:spPr/>
    </dgm:pt>
    <dgm:pt modelId="{34237411-8BDB-4C5F-8979-253588D303E2}" type="pres">
      <dgm:prSet presAssocID="{C093DEE1-14D7-4E1C-9D4A-B2188EFEC511}" presName="parTx" presStyleLbl="revTx" presStyleIdx="0" presStyleCnt="4">
        <dgm:presLayoutVars>
          <dgm:chMax val="0"/>
          <dgm:chPref val="0"/>
        </dgm:presLayoutVars>
      </dgm:prSet>
      <dgm:spPr/>
    </dgm:pt>
    <dgm:pt modelId="{72873CF5-18AD-40A7-A938-2EDF4BE4B4D4}" type="pres">
      <dgm:prSet presAssocID="{C093DEE1-14D7-4E1C-9D4A-B2188EFEC511}" presName="txSpace" presStyleCnt="0"/>
      <dgm:spPr/>
    </dgm:pt>
    <dgm:pt modelId="{9E41F705-068C-4327-8ABA-E1D8A4EF0E4C}" type="pres">
      <dgm:prSet presAssocID="{C093DEE1-14D7-4E1C-9D4A-B2188EFEC511}" presName="desTx" presStyleLbl="revTx" presStyleIdx="1" presStyleCnt="4">
        <dgm:presLayoutVars/>
      </dgm:prSet>
      <dgm:spPr/>
    </dgm:pt>
    <dgm:pt modelId="{7521AA51-0A58-4410-92AA-6961547FC1CC}" type="pres">
      <dgm:prSet presAssocID="{326E74E1-03BA-41D6-9B22-89E6EEBB6DD5}" presName="sibTrans" presStyleCnt="0"/>
      <dgm:spPr/>
    </dgm:pt>
    <dgm:pt modelId="{7D686E94-E394-4AA7-9E63-72F5E8BA564E}" type="pres">
      <dgm:prSet presAssocID="{0C943A90-5221-4F39-ADDF-0552715AB93D}" presName="compNode" presStyleCnt="0"/>
      <dgm:spPr/>
    </dgm:pt>
    <dgm:pt modelId="{1F804350-111F-4726-9622-5E2F19F4D605}" type="pres">
      <dgm:prSet presAssocID="{0C943A90-5221-4F39-ADDF-0552715AB93D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che"/>
        </a:ext>
      </dgm:extLst>
    </dgm:pt>
    <dgm:pt modelId="{7A12EB48-227A-4F42-922C-6A705E555E4D}" type="pres">
      <dgm:prSet presAssocID="{0C943A90-5221-4F39-ADDF-0552715AB93D}" presName="iconSpace" presStyleCnt="0"/>
      <dgm:spPr/>
    </dgm:pt>
    <dgm:pt modelId="{428BC677-65AB-4E0E-8718-983FE9B6B1FE}" type="pres">
      <dgm:prSet presAssocID="{0C943A90-5221-4F39-ADDF-0552715AB93D}" presName="parTx" presStyleLbl="revTx" presStyleIdx="2" presStyleCnt="4">
        <dgm:presLayoutVars>
          <dgm:chMax val="0"/>
          <dgm:chPref val="0"/>
        </dgm:presLayoutVars>
      </dgm:prSet>
      <dgm:spPr/>
    </dgm:pt>
    <dgm:pt modelId="{CC932BDD-133E-4904-8707-09B012859E59}" type="pres">
      <dgm:prSet presAssocID="{0C943A90-5221-4F39-ADDF-0552715AB93D}" presName="txSpace" presStyleCnt="0"/>
      <dgm:spPr/>
    </dgm:pt>
    <dgm:pt modelId="{BA4450A9-2A02-4CBD-9C7C-F0E4D6D3F305}" type="pres">
      <dgm:prSet presAssocID="{0C943A90-5221-4F39-ADDF-0552715AB93D}" presName="desTx" presStyleLbl="revTx" presStyleIdx="3" presStyleCnt="4">
        <dgm:presLayoutVars/>
      </dgm:prSet>
      <dgm:spPr/>
    </dgm:pt>
  </dgm:ptLst>
  <dgm:cxnLst>
    <dgm:cxn modelId="{1EB90B1E-8A6F-4007-A2DC-0D866D2AF465}" srcId="{067D39CA-E291-4916-B857-ACEA9F21740B}" destId="{DF09B851-838F-4462-9C90-CA7751F49CEC}" srcOrd="0" destOrd="0" parTransId="{9A842969-4757-4AF2-947A-F6F25D106298}" sibTransId="{12B1A2D4-650C-4F14-83D6-E458D9A63386}"/>
    <dgm:cxn modelId="{FF33651F-A7B4-46C2-BE11-CC7945730AA6}" type="presOf" srcId="{0C943A90-5221-4F39-ADDF-0552715AB93D}" destId="{428BC677-65AB-4E0E-8718-983FE9B6B1FE}" srcOrd="0" destOrd="0" presId="urn:microsoft.com/office/officeart/2018/2/layout/IconLabelDescriptionList"/>
    <dgm:cxn modelId="{E4369A20-4AA5-4459-9ECA-1CF7B5803A1B}" srcId="{067D39CA-E291-4916-B857-ACEA9F21740B}" destId="{888A4457-85EF-430F-8DFD-E10FA22516F1}" srcOrd="1" destOrd="0" parTransId="{F8D5C683-152B-4F42-B43D-71D20D44FEC3}" sibTransId="{82C0B6FA-DD01-4A7D-9F8B-3B2AB3133CC1}"/>
    <dgm:cxn modelId="{37C8EC3B-AE7E-4423-A60C-DEA23BAF869C}" type="presOf" srcId="{067D39CA-E291-4916-B857-ACEA9F21740B}" destId="{BA4450A9-2A02-4CBD-9C7C-F0E4D6D3F305}" srcOrd="0" destOrd="1" presId="urn:microsoft.com/office/officeart/2018/2/layout/IconLabelDescriptionList"/>
    <dgm:cxn modelId="{A83C653E-E4D5-4441-B4A4-F09BB92E4ECB}" srcId="{87147301-60A6-4628-B5A1-6C2F6DEC98FA}" destId="{C093DEE1-14D7-4E1C-9D4A-B2188EFEC511}" srcOrd="0" destOrd="0" parTransId="{D93504E5-55CA-4A3E-B8BC-7DB2DA334C30}" sibTransId="{326E74E1-03BA-41D6-9B22-89E6EEBB6DD5}"/>
    <dgm:cxn modelId="{51EAB241-45D5-40DC-9F9B-186A35F35EA9}" type="presOf" srcId="{888A4457-85EF-430F-8DFD-E10FA22516F1}" destId="{BA4450A9-2A02-4CBD-9C7C-F0E4D6D3F305}" srcOrd="0" destOrd="3" presId="urn:microsoft.com/office/officeart/2018/2/layout/IconLabelDescriptionList"/>
    <dgm:cxn modelId="{A39DCE73-6B5B-4BE5-A358-A4E72B2099B0}" type="presOf" srcId="{DF09B851-838F-4462-9C90-CA7751F49CEC}" destId="{BA4450A9-2A02-4CBD-9C7C-F0E4D6D3F305}" srcOrd="0" destOrd="2" presId="urn:microsoft.com/office/officeart/2018/2/layout/IconLabelDescriptionList"/>
    <dgm:cxn modelId="{2A8ABC5A-F47A-4A85-AC77-75E1F8D002BF}" type="presOf" srcId="{3745ECE0-9DDF-462B-BE07-088A451FC5E0}" destId="{9E41F705-068C-4327-8ABA-E1D8A4EF0E4C}" srcOrd="0" destOrd="0" presId="urn:microsoft.com/office/officeart/2018/2/layout/IconLabelDescriptionList"/>
    <dgm:cxn modelId="{C0FE7AA4-0C51-4DDA-8F33-A7DEC0EDF6F2}" srcId="{0C943A90-5221-4F39-ADDF-0552715AB93D}" destId="{AAF3E2FC-8C50-4E60-942C-1B126457C4E3}" srcOrd="0" destOrd="0" parTransId="{2BBD87FF-CFE2-4900-AF16-E77C13AD9076}" sibTransId="{D9AF5639-A242-4322-B8A1-3976F389B920}"/>
    <dgm:cxn modelId="{1881E1A4-8BDB-43CE-9EE6-EAA83E93F1B8}" type="presOf" srcId="{87147301-60A6-4628-B5A1-6C2F6DEC98FA}" destId="{181ABD55-9AD4-4B48-B080-D29B4C0CD4B8}" srcOrd="0" destOrd="0" presId="urn:microsoft.com/office/officeart/2018/2/layout/IconLabelDescriptionList"/>
    <dgm:cxn modelId="{ABD421B8-A7FA-46A9-8313-B45779ADB51D}" type="presOf" srcId="{AAF3E2FC-8C50-4E60-942C-1B126457C4E3}" destId="{BA4450A9-2A02-4CBD-9C7C-F0E4D6D3F305}" srcOrd="0" destOrd="0" presId="urn:microsoft.com/office/officeart/2018/2/layout/IconLabelDescriptionList"/>
    <dgm:cxn modelId="{757691BF-2BB3-4594-AB3C-858864CE35F6}" srcId="{0C943A90-5221-4F39-ADDF-0552715AB93D}" destId="{067D39CA-E291-4916-B857-ACEA9F21740B}" srcOrd="1" destOrd="0" parTransId="{085FF2FE-03D0-4C67-8CAE-6E8EC72E99BE}" sibTransId="{02023942-CD05-4989-B683-14FF93567535}"/>
    <dgm:cxn modelId="{CD807BCD-25A8-4B55-A843-A772EAFCBF2F}" type="presOf" srcId="{C093DEE1-14D7-4E1C-9D4A-B2188EFEC511}" destId="{34237411-8BDB-4C5F-8979-253588D303E2}" srcOrd="0" destOrd="0" presId="urn:microsoft.com/office/officeart/2018/2/layout/IconLabelDescriptionList"/>
    <dgm:cxn modelId="{6B4AA6D9-F503-42A8-BD90-E1CE7EC53B42}" srcId="{87147301-60A6-4628-B5A1-6C2F6DEC98FA}" destId="{0C943A90-5221-4F39-ADDF-0552715AB93D}" srcOrd="1" destOrd="0" parTransId="{D386A766-990F-4C86-B83A-7FEBEF5D4E7A}" sibTransId="{F3298FE0-6F26-442A-A041-165CA0CDB762}"/>
    <dgm:cxn modelId="{31068FFC-297D-494B-BB9F-9466C65C2C7C}" srcId="{C093DEE1-14D7-4E1C-9D4A-B2188EFEC511}" destId="{3745ECE0-9DDF-462B-BE07-088A451FC5E0}" srcOrd="0" destOrd="0" parTransId="{6B5DF5BA-8ED6-4637-AB12-2FAAECE546DE}" sibTransId="{981646A4-134E-46FA-8D8D-23E9008D475E}"/>
    <dgm:cxn modelId="{C1C6C600-4291-44D8-A4B3-6503706721E5}" type="presParOf" srcId="{181ABD55-9AD4-4B48-B080-D29B4C0CD4B8}" destId="{4A5D4A06-6DA6-4965-841E-286D7B1114C5}" srcOrd="0" destOrd="0" presId="urn:microsoft.com/office/officeart/2018/2/layout/IconLabelDescriptionList"/>
    <dgm:cxn modelId="{0AAC0A3E-955E-449E-AC4C-BEEC60C1F9BF}" type="presParOf" srcId="{4A5D4A06-6DA6-4965-841E-286D7B1114C5}" destId="{6CD30930-15B1-4173-B0E8-FE6564B60051}" srcOrd="0" destOrd="0" presId="urn:microsoft.com/office/officeart/2018/2/layout/IconLabelDescriptionList"/>
    <dgm:cxn modelId="{492C0FFA-F673-4101-9E04-44BF4F7280BF}" type="presParOf" srcId="{4A5D4A06-6DA6-4965-841E-286D7B1114C5}" destId="{E79CA951-07FC-4DE7-ABD8-AF0331099873}" srcOrd="1" destOrd="0" presId="urn:microsoft.com/office/officeart/2018/2/layout/IconLabelDescriptionList"/>
    <dgm:cxn modelId="{CB45580B-8A96-40D8-B996-3A11E75B2CD3}" type="presParOf" srcId="{4A5D4A06-6DA6-4965-841E-286D7B1114C5}" destId="{34237411-8BDB-4C5F-8979-253588D303E2}" srcOrd="2" destOrd="0" presId="urn:microsoft.com/office/officeart/2018/2/layout/IconLabelDescriptionList"/>
    <dgm:cxn modelId="{A5B8E941-9C53-4334-878D-4DF6BFF68C36}" type="presParOf" srcId="{4A5D4A06-6DA6-4965-841E-286D7B1114C5}" destId="{72873CF5-18AD-40A7-A938-2EDF4BE4B4D4}" srcOrd="3" destOrd="0" presId="urn:microsoft.com/office/officeart/2018/2/layout/IconLabelDescriptionList"/>
    <dgm:cxn modelId="{7E7EA66A-BB59-4F4B-8CB4-29F6784BE611}" type="presParOf" srcId="{4A5D4A06-6DA6-4965-841E-286D7B1114C5}" destId="{9E41F705-068C-4327-8ABA-E1D8A4EF0E4C}" srcOrd="4" destOrd="0" presId="urn:microsoft.com/office/officeart/2018/2/layout/IconLabelDescriptionList"/>
    <dgm:cxn modelId="{B57FDBF6-0150-4CFF-94A0-CB72A423468E}" type="presParOf" srcId="{181ABD55-9AD4-4B48-B080-D29B4C0CD4B8}" destId="{7521AA51-0A58-4410-92AA-6961547FC1CC}" srcOrd="1" destOrd="0" presId="urn:microsoft.com/office/officeart/2018/2/layout/IconLabelDescriptionList"/>
    <dgm:cxn modelId="{1BE2EE47-AE53-4B2B-8E95-C2E4752F4D4D}" type="presParOf" srcId="{181ABD55-9AD4-4B48-B080-D29B4C0CD4B8}" destId="{7D686E94-E394-4AA7-9E63-72F5E8BA564E}" srcOrd="2" destOrd="0" presId="urn:microsoft.com/office/officeart/2018/2/layout/IconLabelDescriptionList"/>
    <dgm:cxn modelId="{760A80F0-5474-4A8C-B21C-31BAA1A00063}" type="presParOf" srcId="{7D686E94-E394-4AA7-9E63-72F5E8BA564E}" destId="{1F804350-111F-4726-9622-5E2F19F4D605}" srcOrd="0" destOrd="0" presId="urn:microsoft.com/office/officeart/2018/2/layout/IconLabelDescriptionList"/>
    <dgm:cxn modelId="{DCD00073-3F2C-42F3-BEF1-3B73C2F08DDD}" type="presParOf" srcId="{7D686E94-E394-4AA7-9E63-72F5E8BA564E}" destId="{7A12EB48-227A-4F42-922C-6A705E555E4D}" srcOrd="1" destOrd="0" presId="urn:microsoft.com/office/officeart/2018/2/layout/IconLabelDescriptionList"/>
    <dgm:cxn modelId="{0D68E2F5-DD89-4EE3-B908-86D202181F5A}" type="presParOf" srcId="{7D686E94-E394-4AA7-9E63-72F5E8BA564E}" destId="{428BC677-65AB-4E0E-8718-983FE9B6B1FE}" srcOrd="2" destOrd="0" presId="urn:microsoft.com/office/officeart/2018/2/layout/IconLabelDescriptionList"/>
    <dgm:cxn modelId="{91E9AE3D-931F-4987-B620-215F9E334C67}" type="presParOf" srcId="{7D686E94-E394-4AA7-9E63-72F5E8BA564E}" destId="{CC932BDD-133E-4904-8707-09B012859E59}" srcOrd="3" destOrd="0" presId="urn:microsoft.com/office/officeart/2018/2/layout/IconLabelDescriptionList"/>
    <dgm:cxn modelId="{C82B0CA6-3C5A-4B5D-AE02-EDC490FEC236}" type="presParOf" srcId="{7D686E94-E394-4AA7-9E63-72F5E8BA564E}" destId="{BA4450A9-2A02-4CBD-9C7C-F0E4D6D3F305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D30930-15B1-4173-B0E8-FE6564B60051}">
      <dsp:nvSpPr>
        <dsp:cNvPr id="0" name=""/>
        <dsp:cNvSpPr/>
      </dsp:nvSpPr>
      <dsp:spPr>
        <a:xfrm>
          <a:off x="583874" y="8806"/>
          <a:ext cx="1510523" cy="151052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237411-8BDB-4C5F-8979-253588D303E2}">
      <dsp:nvSpPr>
        <dsp:cNvPr id="0" name=""/>
        <dsp:cNvSpPr/>
      </dsp:nvSpPr>
      <dsp:spPr>
        <a:xfrm>
          <a:off x="583874" y="1674942"/>
          <a:ext cx="4315781" cy="647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fr-CA" sz="3600" kern="1200"/>
            <a:t>Conseil consultatif</a:t>
          </a:r>
          <a:endParaRPr lang="en-US" sz="3600" kern="1200"/>
        </a:p>
      </dsp:txBody>
      <dsp:txXfrm>
        <a:off x="583874" y="1674942"/>
        <a:ext cx="4315781" cy="647367"/>
      </dsp:txXfrm>
    </dsp:sp>
    <dsp:sp modelId="{9E41F705-068C-4327-8ABA-E1D8A4EF0E4C}">
      <dsp:nvSpPr>
        <dsp:cNvPr id="0" name=""/>
        <dsp:cNvSpPr/>
      </dsp:nvSpPr>
      <dsp:spPr>
        <a:xfrm>
          <a:off x="583874" y="2394687"/>
          <a:ext cx="4315781" cy="12330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700" kern="1200"/>
            <a:t>Processus utilisé par </a:t>
          </a:r>
          <a:r>
            <a:rPr lang="fr-FR" sz="1700" kern="1200"/>
            <a:t>la communauté médicale pour assurer la qualité et la responsabilisation dans la prestation des soins préhospitaliers</a:t>
          </a:r>
          <a:endParaRPr lang="en-US" sz="1700" kern="1200"/>
        </a:p>
      </dsp:txBody>
      <dsp:txXfrm>
        <a:off x="583874" y="2394687"/>
        <a:ext cx="4315781" cy="1233017"/>
      </dsp:txXfrm>
    </dsp:sp>
    <dsp:sp modelId="{1F804350-111F-4726-9622-5E2F19F4D605}">
      <dsp:nvSpPr>
        <dsp:cNvPr id="0" name=""/>
        <dsp:cNvSpPr/>
      </dsp:nvSpPr>
      <dsp:spPr>
        <a:xfrm>
          <a:off x="5654917" y="8806"/>
          <a:ext cx="1510523" cy="151052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8BC677-65AB-4E0E-8718-983FE9B6B1FE}">
      <dsp:nvSpPr>
        <dsp:cNvPr id="0" name=""/>
        <dsp:cNvSpPr/>
      </dsp:nvSpPr>
      <dsp:spPr>
        <a:xfrm>
          <a:off x="5654917" y="1674942"/>
          <a:ext cx="4315781" cy="647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fr-CA" sz="3600" kern="1200"/>
            <a:t>Direction médicale</a:t>
          </a:r>
          <a:endParaRPr lang="en-US" sz="3600" kern="1200"/>
        </a:p>
      </dsp:txBody>
      <dsp:txXfrm>
        <a:off x="5654917" y="1674942"/>
        <a:ext cx="4315781" cy="647367"/>
      </dsp:txXfrm>
    </dsp:sp>
    <dsp:sp modelId="{BA4450A9-2A02-4CBD-9C7C-F0E4D6D3F305}">
      <dsp:nvSpPr>
        <dsp:cNvPr id="0" name=""/>
        <dsp:cNvSpPr/>
      </dsp:nvSpPr>
      <dsp:spPr>
        <a:xfrm>
          <a:off x="5654917" y="2394687"/>
          <a:ext cx="4315781" cy="12330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700" kern="1200"/>
            <a:t>En ligne</a:t>
          </a:r>
          <a:endParaRPr lang="en-US" sz="1700" kern="1200"/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700" kern="1200"/>
            <a:t>Hors ligne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A" sz="1700" kern="1200"/>
            <a:t>Protocoles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A" sz="1700" kern="1200"/>
            <a:t>Amélioration de la qualité</a:t>
          </a:r>
          <a:endParaRPr lang="en-US" sz="1700" kern="1200"/>
        </a:p>
      </dsp:txBody>
      <dsp:txXfrm>
        <a:off x="5654917" y="2394687"/>
        <a:ext cx="4315781" cy="12330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DC4-0567-4E3F-A448-89C03EF04D20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3566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DC4-0567-4E3F-A448-89C03EF04D20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32502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DC4-0567-4E3F-A448-89C03EF04D20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83359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DC4-0567-4E3F-A448-89C03EF04D20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78737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DC4-0567-4E3F-A448-89C03EF04D20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058363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DC4-0567-4E3F-A448-89C03EF04D20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7872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DC4-0567-4E3F-A448-89C03EF04D20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7289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DC4-0567-4E3F-A448-89C03EF04D20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43053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DC4-0567-4E3F-A448-89C03EF04D20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83861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DC4-0567-4E3F-A448-89C03EF04D20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95791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DC4-0567-4E3F-A448-89C03EF04D20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2187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DC4-0567-4E3F-A448-89C03EF04D20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64775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6EDC4-0567-4E3F-A448-89C03EF04D20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869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2266EDC4-0567-4E3F-A448-89C03EF04D20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13797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2266EDC4-0567-4E3F-A448-89C03EF04D20}" type="datetimeFigureOut">
              <a:rPr lang="fr-CA" smtClean="0"/>
              <a:t>02/05/25</a:t>
            </a:fld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4D69FF50-3AD3-4743-A616-E525D2371B9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175247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2839A1C-34CB-4C3C-8531-CA67525FDE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468C8DF-F85F-472F-B0FF-0CDEB465FD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5999" y="1032918"/>
            <a:ext cx="5452533" cy="4792165"/>
          </a:xfrm>
          <a:effectLst/>
        </p:spPr>
        <p:txBody>
          <a:bodyPr anchor="ctr">
            <a:normAutofit/>
          </a:bodyPr>
          <a:lstStyle/>
          <a:p>
            <a:r>
              <a:rPr lang="fr-CA" sz="6600"/>
              <a:t>Système de SMU</a:t>
            </a:r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FAC94EAF-F7F7-4727-AE69-A7036B4A51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-650724" y="650724"/>
            <a:ext cx="6858000" cy="5556552"/>
          </a:xfrm>
          <a:custGeom>
            <a:avLst/>
            <a:gdLst>
              <a:gd name="connsiteX0" fmla="*/ 6858000 w 6858000"/>
              <a:gd name="connsiteY0" fmla="*/ 3445704 h 5556552"/>
              <a:gd name="connsiteX1" fmla="*/ 3829242 w 6858000"/>
              <a:gd name="connsiteY1" fmla="*/ 5433322 h 5556552"/>
              <a:gd name="connsiteX2" fmla="*/ 3827369 w 6858000"/>
              <a:gd name="connsiteY2" fmla="*/ 5434867 h 5556552"/>
              <a:gd name="connsiteX3" fmla="*/ 3824583 w 6858000"/>
              <a:gd name="connsiteY3" fmla="*/ 5436378 h 5556552"/>
              <a:gd name="connsiteX4" fmla="*/ 3798693 w 6858000"/>
              <a:gd name="connsiteY4" fmla="*/ 5453370 h 5556552"/>
              <a:gd name="connsiteX5" fmla="*/ 3785011 w 6858000"/>
              <a:gd name="connsiteY5" fmla="*/ 5457858 h 5556552"/>
              <a:gd name="connsiteX6" fmla="*/ 3706339 w 6858000"/>
              <a:gd name="connsiteY6" fmla="*/ 5500559 h 5556552"/>
              <a:gd name="connsiteX7" fmla="*/ 3428998 w 6858000"/>
              <a:gd name="connsiteY7" fmla="*/ 5556552 h 5556552"/>
              <a:gd name="connsiteX8" fmla="*/ 3151658 w 6858000"/>
              <a:gd name="connsiteY8" fmla="*/ 5500559 h 5556552"/>
              <a:gd name="connsiteX9" fmla="*/ 3072996 w 6858000"/>
              <a:gd name="connsiteY9" fmla="*/ 5457863 h 5556552"/>
              <a:gd name="connsiteX10" fmla="*/ 3059298 w 6858000"/>
              <a:gd name="connsiteY10" fmla="*/ 5453370 h 5556552"/>
              <a:gd name="connsiteX11" fmla="*/ 3033383 w 6858000"/>
              <a:gd name="connsiteY11" fmla="*/ 5436362 h 5556552"/>
              <a:gd name="connsiteX12" fmla="*/ 3030627 w 6858000"/>
              <a:gd name="connsiteY12" fmla="*/ 5434867 h 5556552"/>
              <a:gd name="connsiteX13" fmla="*/ 3028775 w 6858000"/>
              <a:gd name="connsiteY13" fmla="*/ 5433338 h 5556552"/>
              <a:gd name="connsiteX14" fmla="*/ 0 w 6858000"/>
              <a:gd name="connsiteY14" fmla="*/ 3445704 h 5556552"/>
              <a:gd name="connsiteX15" fmla="*/ 6858000 w 6858000"/>
              <a:gd name="connsiteY15" fmla="*/ 0 h 5556552"/>
              <a:gd name="connsiteX16" fmla="*/ 6858000 w 6858000"/>
              <a:gd name="connsiteY16" fmla="*/ 349336 h 5556552"/>
              <a:gd name="connsiteX17" fmla="*/ 6858000 w 6858000"/>
              <a:gd name="connsiteY17" fmla="*/ 3445703 h 5556552"/>
              <a:gd name="connsiteX18" fmla="*/ 0 w 6858000"/>
              <a:gd name="connsiteY18" fmla="*/ 3445703 h 5556552"/>
              <a:gd name="connsiteX19" fmla="*/ 0 w 6858000"/>
              <a:gd name="connsiteY19" fmla="*/ 0 h 555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58000" h="5556552">
                <a:moveTo>
                  <a:pt x="6858000" y="3445704"/>
                </a:moveTo>
                <a:lnTo>
                  <a:pt x="3829242" y="5433322"/>
                </a:lnTo>
                <a:lnTo>
                  <a:pt x="3827369" y="5434867"/>
                </a:lnTo>
                <a:lnTo>
                  <a:pt x="3824583" y="5436378"/>
                </a:lnTo>
                <a:lnTo>
                  <a:pt x="3798693" y="5453370"/>
                </a:lnTo>
                <a:lnTo>
                  <a:pt x="3785011" y="5457858"/>
                </a:lnTo>
                <a:lnTo>
                  <a:pt x="3706339" y="5500559"/>
                </a:lnTo>
                <a:cubicBezTo>
                  <a:pt x="3621096" y="5536614"/>
                  <a:pt x="3527375" y="5556552"/>
                  <a:pt x="3428998" y="5556552"/>
                </a:cubicBezTo>
                <a:cubicBezTo>
                  <a:pt x="3330621" y="5556552"/>
                  <a:pt x="3236901" y="5536614"/>
                  <a:pt x="3151658" y="5500559"/>
                </a:cubicBezTo>
                <a:lnTo>
                  <a:pt x="3072996" y="5457863"/>
                </a:lnTo>
                <a:lnTo>
                  <a:pt x="3059298" y="5453370"/>
                </a:lnTo>
                <a:lnTo>
                  <a:pt x="3033383" y="5436362"/>
                </a:lnTo>
                <a:lnTo>
                  <a:pt x="3030627" y="5434867"/>
                </a:lnTo>
                <a:lnTo>
                  <a:pt x="3028775" y="5433338"/>
                </a:lnTo>
                <a:lnTo>
                  <a:pt x="0" y="3445704"/>
                </a:lnTo>
                <a:close/>
                <a:moveTo>
                  <a:pt x="6858000" y="0"/>
                </a:moveTo>
                <a:lnTo>
                  <a:pt x="6858000" y="349336"/>
                </a:lnTo>
                <a:lnTo>
                  <a:pt x="6858000" y="3445703"/>
                </a:lnTo>
                <a:lnTo>
                  <a:pt x="0" y="344570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:a16="http://schemas.microsoft.com/office/drawing/2014/main" xmlns:p14="http://schemas.microsoft.com/office/powerpoint/2010/main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DFCE44B-88F5-4F86-B2F0-CBDC5B2854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6" y="2281574"/>
            <a:ext cx="3994015" cy="2294852"/>
          </a:xfrm>
          <a:effectLst/>
        </p:spPr>
        <p:txBody>
          <a:bodyPr anchor="ctr">
            <a:normAutofit/>
          </a:bodyPr>
          <a:lstStyle/>
          <a:p>
            <a:pPr algn="ctr"/>
            <a:r>
              <a:rPr lang="fr-CA" sz="2800"/>
              <a:t>Clinique médicale Riverwalk</a:t>
            </a:r>
          </a:p>
        </p:txBody>
      </p:sp>
    </p:spTree>
    <p:extLst>
      <p:ext uri="{BB962C8B-B14F-4D97-AF65-F5344CB8AC3E}">
        <p14:creationId xmlns:p14="http://schemas.microsoft.com/office/powerpoint/2010/main" val="3960279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25DDCE-68E8-7DE8-EEB9-216B30E119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D2672C-C151-98A7-C7DB-4A7B3A369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Composantes d’un système SMU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DD248DDF-C9E5-E12E-4FD9-0DBCC9F5090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18712" y="2222287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1002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56AB55-FC80-4EBB-9163-9C6A8DE6E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Facteurs d’évaluation des systèmes SMU</a:t>
            </a:r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FB75B89D-802F-4D7E-B4D1-93019FB3A0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421563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05001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FEF1AD-BD11-49A0-ADC4-D28910AFB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Efficacité de la ventilation</a:t>
            </a:r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B8C0F0F8-4C1B-4062-AC53-D1A68EFDBC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9066907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5616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ED4157-45FB-5DE8-8CCA-6421D514AF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5824AF-4B94-2A35-F6FB-84E7163ED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>
            <a:normAutofit/>
          </a:bodyPr>
          <a:lstStyle/>
          <a:p>
            <a:r>
              <a:rPr lang="fr-CA" dirty="0"/>
              <a:t>Plan catastrophe du système SMU</a:t>
            </a:r>
          </a:p>
        </p:txBody>
      </p:sp>
      <p:pic>
        <p:nvPicPr>
          <p:cNvPr id="5" name="Picture 4" descr="Six épingles montrant différents lieux sur une carte routière">
            <a:extLst>
              <a:ext uri="{FF2B5EF4-FFF2-40B4-BE49-F238E27FC236}">
                <a16:creationId xmlns:a16="http://schemas.microsoft.com/office/drawing/2014/main" id="{70D7D8EF-E13F-FE8B-8A57-CF90133458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282" r="25032" b="1"/>
          <a:stretch/>
        </p:blipFill>
        <p:spPr>
          <a:xfrm>
            <a:off x="960438" y="2485748"/>
            <a:ext cx="2913062" cy="3555614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FA5DC67-A1E4-0822-8FD8-5E68809FE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0699" y="2413000"/>
            <a:ext cx="7052733" cy="3632200"/>
          </a:xfrm>
        </p:spPr>
        <p:txBody>
          <a:bodyPr>
            <a:normAutofit/>
          </a:bodyPr>
          <a:lstStyle/>
          <a:p>
            <a:r>
              <a:rPr lang="fr-CA" dirty="0"/>
              <a:t>Plan catastrophe</a:t>
            </a:r>
          </a:p>
          <a:p>
            <a:pPr lvl="1"/>
            <a:r>
              <a:rPr lang="fr-CA" dirty="0"/>
              <a:t>Réponse à une crise majeure</a:t>
            </a:r>
          </a:p>
          <a:p>
            <a:pPr lvl="2"/>
            <a:r>
              <a:rPr lang="fr-CA" dirty="0"/>
              <a:t>Élaborée par le SMU</a:t>
            </a:r>
          </a:p>
          <a:p>
            <a:pPr lvl="2"/>
            <a:r>
              <a:rPr lang="fr-CA" dirty="0"/>
              <a:t>Conçue pour l’intégration avec d’autres agences</a:t>
            </a:r>
          </a:p>
        </p:txBody>
      </p:sp>
    </p:spTree>
    <p:extLst>
      <p:ext uri="{BB962C8B-B14F-4D97-AF65-F5344CB8AC3E}">
        <p14:creationId xmlns:p14="http://schemas.microsoft.com/office/powerpoint/2010/main" val="2232487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AAAC64-3B01-4D15-8676-52701D555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Gestion des SMU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21EF0EC-052D-4A2D-A445-B74A8C99F0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Formation élevée</a:t>
            </a:r>
          </a:p>
          <a:p>
            <a:pPr lvl="1"/>
            <a:r>
              <a:rPr lang="fr-CA" dirty="0"/>
              <a:t>Initiale</a:t>
            </a:r>
          </a:p>
          <a:p>
            <a:pPr lvl="1"/>
            <a:r>
              <a:rPr lang="fr-CA" dirty="0"/>
              <a:t>Formation continue</a:t>
            </a:r>
          </a:p>
          <a:p>
            <a:r>
              <a:rPr lang="fr-CA" dirty="0"/>
              <a:t>Support important</a:t>
            </a:r>
          </a:p>
          <a:p>
            <a:pPr lvl="1"/>
            <a:r>
              <a:rPr lang="fr-CA" dirty="0"/>
              <a:t>$</a:t>
            </a:r>
          </a:p>
          <a:p>
            <a:pPr lvl="1"/>
            <a:r>
              <a:rPr lang="fr-CA" dirty="0"/>
              <a:t>par la haute direction</a:t>
            </a:r>
          </a:p>
        </p:txBody>
      </p:sp>
    </p:spTree>
    <p:extLst>
      <p:ext uri="{BB962C8B-B14F-4D97-AF65-F5344CB8AC3E}">
        <p14:creationId xmlns:p14="http://schemas.microsoft.com/office/powerpoint/2010/main" val="35881269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is">
  <a:themeElements>
    <a:clrScheme name="Concis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Concis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oncis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TM03457503[[fn=Concis]]</Template>
  <TotalTime>86</TotalTime>
  <Words>88</Words>
  <Application>Microsoft Office PowerPoint</Application>
  <PresentationFormat>Grand écran</PresentationFormat>
  <Paragraphs>24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9" baseType="lpstr">
      <vt:lpstr>Century Gothic</vt:lpstr>
      <vt:lpstr>Wingdings 2</vt:lpstr>
      <vt:lpstr>Concis</vt:lpstr>
      <vt:lpstr>Système de SMU</vt:lpstr>
      <vt:lpstr>Composantes d’un système SMU</vt:lpstr>
      <vt:lpstr>Facteurs d’évaluation des systèmes SMU</vt:lpstr>
      <vt:lpstr>Efficacité de la ventilation</vt:lpstr>
      <vt:lpstr>Plan catastrophe du système SMU</vt:lpstr>
      <vt:lpstr>Gestion des SMU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Systèmes de SMU</dc:title>
  <dc:creator>Votre Nom</dc:creator>
  <cp:lastModifiedBy>Votre Nom</cp:lastModifiedBy>
  <cp:revision>12</cp:revision>
  <dcterms:created xsi:type="dcterms:W3CDTF">2020-03-15T18:10:04Z</dcterms:created>
  <dcterms:modified xsi:type="dcterms:W3CDTF">2025-05-02T15:26:23Z</dcterms:modified>
</cp:coreProperties>
</file>