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modernComment_102_D2498C2A.xml" ContentType="application/vnd.ms-powerpoint.comments+xml"/>
  <Override PartName="/ppt/comments/modernComment_103_A6A4BA29.xml" ContentType="application/vnd.ms-powerpoint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  <p:sldMasterId id="2147483726" r:id="rId2"/>
  </p:sldMasterIdLst>
  <p:notesMasterIdLst>
    <p:notesMasterId r:id="rId11"/>
  </p:notesMasterIdLst>
  <p:sldIdLst>
    <p:sldId id="256" r:id="rId3"/>
    <p:sldId id="257" r:id="rId4"/>
    <p:sldId id="263" r:id="rId5"/>
    <p:sldId id="258" r:id="rId6"/>
    <p:sldId id="265" r:id="rId7"/>
    <p:sldId id="259" r:id="rId8"/>
    <p:sldId id="261" r:id="rId9"/>
    <p:sldId id="26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0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C4EFE17-64E2-B7CF-A911-C429377C3450}" name="Samia Khan" initials="SK" userId="Samia Khan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Style foncé 1 - Accentuation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87" autoAdjust="0"/>
    <p:restoredTop sz="94394" autoAdjust="0"/>
  </p:normalViewPr>
  <p:slideViewPr>
    <p:cSldViewPr snapToGrid="0">
      <p:cViewPr varScale="1">
        <p:scale>
          <a:sx n="59" d="100"/>
          <a:sy n="59" d="100"/>
        </p:scale>
        <p:origin x="978" y="282"/>
      </p:cViewPr>
      <p:guideLst>
        <p:guide orient="horz" pos="2160"/>
        <p:guide pos="506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CA" dirty="0"/>
              <a:t>Nombre de travailleurs en milliers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Énergie propre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60000"/>
                    <a:satMod val="100000"/>
                    <a:lumMod val="110000"/>
                  </a:schemeClr>
                </a:gs>
                <a:gs pos="100000">
                  <a:schemeClr val="accent2">
                    <a:tint val="70000"/>
                    <a:satMod val="100000"/>
                    <a:lumMod val="10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invertIfNegative val="0"/>
          <c:cat>
            <c:numRef>
              <c:f>Feuil1!$A$2:$A$5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</c:numCache>
            </c:numRef>
          </c:cat>
          <c:val>
            <c:numRef>
              <c:f>Feuil1!$B$2:$B$5</c:f>
              <c:numCache>
                <c:formatCode>General</c:formatCode>
                <c:ptCount val="4"/>
                <c:pt idx="0">
                  <c:v>259</c:v>
                </c:pt>
                <c:pt idx="1">
                  <c:v>318</c:v>
                </c:pt>
                <c:pt idx="2">
                  <c:v>398</c:v>
                </c:pt>
                <c:pt idx="3">
                  <c:v>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B4-47C4-86A1-1EB3DE4DBFA1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TIC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60000"/>
                    <a:satMod val="100000"/>
                    <a:lumMod val="110000"/>
                  </a:schemeClr>
                </a:gs>
                <a:gs pos="100000">
                  <a:schemeClr val="accent4">
                    <a:tint val="70000"/>
                    <a:satMod val="100000"/>
                    <a:lumMod val="10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cat>
            <c:numRef>
              <c:f>Feuil1!$A$2:$A$5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</c:numCache>
            </c:numRef>
          </c:cat>
          <c:val>
            <c:numRef>
              <c:f>Feuil1!$C$2:$C$5</c:f>
              <c:numCache>
                <c:formatCode>General</c:formatCode>
                <c:ptCount val="4"/>
                <c:pt idx="0">
                  <c:v>486</c:v>
                </c:pt>
                <c:pt idx="1">
                  <c:v>554</c:v>
                </c:pt>
                <c:pt idx="2">
                  <c:v>652</c:v>
                </c:pt>
                <c:pt idx="3">
                  <c:v>790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CB4-47C4-86A1-1EB3DE4DBFA1}"/>
            </c:ext>
          </c:extLst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Construction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60000"/>
                    <a:satMod val="100000"/>
                    <a:lumMod val="110000"/>
                  </a:schemeClr>
                </a:gs>
                <a:gs pos="100000">
                  <a:schemeClr val="accent6">
                    <a:tint val="70000"/>
                    <a:satMod val="100000"/>
                    <a:lumMod val="10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cat>
            <c:numRef>
              <c:f>Feuil1!$A$2:$A$5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</c:numCache>
            </c:numRef>
          </c:cat>
          <c:val>
            <c:numRef>
              <c:f>Feuil1!$D$2:$D$5</c:f>
              <c:numCache>
                <c:formatCode>General</c:formatCode>
                <c:ptCount val="4"/>
                <c:pt idx="0">
                  <c:v>169</c:v>
                </c:pt>
                <c:pt idx="1">
                  <c:v>178</c:v>
                </c:pt>
                <c:pt idx="2">
                  <c:v>185</c:v>
                </c:pt>
                <c:pt idx="3">
                  <c:v>196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CB4-47C4-86A1-1EB3DE4DBF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918892960"/>
        <c:axId val="918884256"/>
      </c:barChart>
      <c:catAx>
        <c:axId val="918892960"/>
        <c:scaling>
          <c:orientation val="minMax"/>
        </c:scaling>
        <c:delete val="0"/>
        <c:axPos val="b"/>
        <c:title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918884256"/>
        <c:crosses val="autoZero"/>
        <c:auto val="1"/>
        <c:lblAlgn val="ctr"/>
        <c:lblOffset val="100"/>
        <c:noMultiLvlLbl val="0"/>
      </c:catAx>
      <c:valAx>
        <c:axId val="918884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918892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omments/modernComment_102_D2498C2A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A8C3707-D942-4A89-A900-A64D36D954ED}" authorId="{4C4EFE17-64E2-B7CF-A911-C429377C3450}" created="2025-04-23T19:18:54.648">
    <pc:sldMkLst xmlns:pc="http://schemas.microsoft.com/office/powerpoint/2013/main/command">
      <pc:docMk/>
      <pc:sldMk cId="3528035370" sldId="258"/>
    </pc:sldMkLst>
    <p188:pos x="514350" y="3413125"/>
    <p188:txBody>
      <a:bodyPr/>
      <a:lstStyle/>
      <a:p>
        <a:r>
          <a:rPr lang="fr-CA"/>
          <a:t>Devrions-nous traduire cette présentation en plusieurs langues ?</a:t>
        </a:r>
      </a:p>
    </p188:txBody>
  </p188:cm>
</p188:cmLst>
</file>

<file path=ppt/comments/modernComment_103_A6A4BA2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B7EA542-B037-45A4-92D4-C12928C78519}" authorId="{4C4EFE17-64E2-B7CF-A911-C429377C3450}" created="2025-04-23T19:27:05.34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795813417" sldId="259"/>
      <ac:graphicFrameMk id="4" creationId="{1071C913-00DD-6EF8-552F-2FC1A975F268}"/>
    </ac:deMkLst>
    <p188:pos x="1876869" y="1708150"/>
    <p188:txBody>
      <a:bodyPr/>
      <a:lstStyle/>
      <a:p>
        <a:r>
          <a:rPr lang="fr-CA"/>
          <a:t>Vérifiez l’ordre des secteurs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1838DC-0854-4852-8BA2-C2BE346DBD48}" type="doc">
      <dgm:prSet loTypeId="urn:microsoft.com/office/officeart/2005/8/layout/pyramid2" loCatId="pyramid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fr-CA"/>
        </a:p>
      </dgm:t>
    </dgm:pt>
    <dgm:pt modelId="{5C496B43-E2CE-47A1-BC2B-544450E18C9E}">
      <dgm:prSet/>
      <dgm:spPr/>
      <dgm:t>
        <a:bodyPr/>
        <a:lstStyle/>
        <a:p>
          <a:r>
            <a:rPr lang="fr-CA" dirty="0"/>
            <a:t>Technologie</a:t>
          </a:r>
        </a:p>
      </dgm:t>
    </dgm:pt>
    <dgm:pt modelId="{D0368DDD-CBC2-4D36-8EE4-25BA36B51184}" type="parTrans" cxnId="{AE37A11B-2783-4044-9706-F0F52AF08092}">
      <dgm:prSet/>
      <dgm:spPr/>
      <dgm:t>
        <a:bodyPr/>
        <a:lstStyle/>
        <a:p>
          <a:endParaRPr lang="fr-CA"/>
        </a:p>
      </dgm:t>
    </dgm:pt>
    <dgm:pt modelId="{2D2E9784-0663-4650-9DB3-9FA81BC2E307}" type="sibTrans" cxnId="{AE37A11B-2783-4044-9706-F0F52AF08092}">
      <dgm:prSet/>
      <dgm:spPr/>
      <dgm:t>
        <a:bodyPr/>
        <a:lstStyle/>
        <a:p>
          <a:endParaRPr lang="fr-CA"/>
        </a:p>
      </dgm:t>
    </dgm:pt>
    <dgm:pt modelId="{72E084B1-998F-4B0D-A217-99D95DAAA907}">
      <dgm:prSet/>
      <dgm:spPr/>
      <dgm:t>
        <a:bodyPr/>
        <a:lstStyle/>
        <a:p>
          <a:r>
            <a:rPr lang="fr-CA" dirty="0"/>
            <a:t>Soins de santé</a:t>
          </a:r>
        </a:p>
      </dgm:t>
    </dgm:pt>
    <dgm:pt modelId="{5FE08C7E-1CD8-431F-A4C6-DCD9E63C44A2}" type="parTrans" cxnId="{F4D8D1EA-5334-488B-A87C-A291FC3A3640}">
      <dgm:prSet/>
      <dgm:spPr/>
      <dgm:t>
        <a:bodyPr/>
        <a:lstStyle/>
        <a:p>
          <a:endParaRPr lang="fr-CA"/>
        </a:p>
      </dgm:t>
    </dgm:pt>
    <dgm:pt modelId="{C223500E-C6DF-49D4-8C0F-20AB156542CC}" type="sibTrans" cxnId="{F4D8D1EA-5334-488B-A87C-A291FC3A3640}">
      <dgm:prSet/>
      <dgm:spPr/>
      <dgm:t>
        <a:bodyPr/>
        <a:lstStyle/>
        <a:p>
          <a:endParaRPr lang="fr-CA"/>
        </a:p>
      </dgm:t>
    </dgm:pt>
    <dgm:pt modelId="{6D6E490F-9CF3-492C-A136-67681DD0B0A6}">
      <dgm:prSet/>
      <dgm:spPr/>
      <dgm:t>
        <a:bodyPr/>
        <a:lstStyle/>
        <a:p>
          <a:r>
            <a:rPr lang="fr-CA" dirty="0"/>
            <a:t>Finances</a:t>
          </a:r>
        </a:p>
      </dgm:t>
    </dgm:pt>
    <dgm:pt modelId="{D72F1263-1AF1-4E73-933D-BCA42E1CE5D8}" type="parTrans" cxnId="{C589AD1E-EC2E-40A1-BBD4-F65D080C4320}">
      <dgm:prSet/>
      <dgm:spPr/>
      <dgm:t>
        <a:bodyPr/>
        <a:lstStyle/>
        <a:p>
          <a:endParaRPr lang="fr-CA"/>
        </a:p>
      </dgm:t>
    </dgm:pt>
    <dgm:pt modelId="{09F73629-2F11-4552-8B62-FE93BA12080D}" type="sibTrans" cxnId="{C589AD1E-EC2E-40A1-BBD4-F65D080C4320}">
      <dgm:prSet/>
      <dgm:spPr/>
      <dgm:t>
        <a:bodyPr/>
        <a:lstStyle/>
        <a:p>
          <a:endParaRPr lang="fr-CA"/>
        </a:p>
      </dgm:t>
    </dgm:pt>
    <dgm:pt modelId="{209ABAB5-A0E8-454F-9415-557D28955356}">
      <dgm:prSet/>
      <dgm:spPr/>
      <dgm:t>
        <a:bodyPr/>
        <a:lstStyle/>
        <a:p>
          <a:r>
            <a:rPr lang="fr-CA" dirty="0"/>
            <a:t>Construction</a:t>
          </a:r>
        </a:p>
      </dgm:t>
    </dgm:pt>
    <dgm:pt modelId="{1741FACA-56C8-4243-9649-92B2D6B2B87B}" type="parTrans" cxnId="{7E5187DB-1CEA-4505-9E71-3C03B722209E}">
      <dgm:prSet/>
      <dgm:spPr/>
      <dgm:t>
        <a:bodyPr/>
        <a:lstStyle/>
        <a:p>
          <a:endParaRPr lang="fr-CA"/>
        </a:p>
      </dgm:t>
    </dgm:pt>
    <dgm:pt modelId="{CB20825B-F77A-4871-A873-3212075B734A}" type="sibTrans" cxnId="{7E5187DB-1CEA-4505-9E71-3C03B722209E}">
      <dgm:prSet/>
      <dgm:spPr/>
      <dgm:t>
        <a:bodyPr/>
        <a:lstStyle/>
        <a:p>
          <a:endParaRPr lang="fr-CA"/>
        </a:p>
      </dgm:t>
    </dgm:pt>
    <dgm:pt modelId="{132E1444-C1DF-47F1-AD39-511EE30208E5}" type="pres">
      <dgm:prSet presAssocID="{551838DC-0854-4852-8BA2-C2BE346DBD48}" presName="compositeShape" presStyleCnt="0">
        <dgm:presLayoutVars>
          <dgm:dir/>
          <dgm:resizeHandles/>
        </dgm:presLayoutVars>
      </dgm:prSet>
      <dgm:spPr/>
    </dgm:pt>
    <dgm:pt modelId="{611B0AAB-E4B2-4E54-86CE-67AE291B1AAF}" type="pres">
      <dgm:prSet presAssocID="{551838DC-0854-4852-8BA2-C2BE346DBD48}" presName="pyramid" presStyleLbl="node1" presStyleIdx="0" presStyleCnt="1" custLinFactNeighborX="379"/>
      <dgm:spPr/>
    </dgm:pt>
    <dgm:pt modelId="{F76166FA-09B0-4810-817B-8E5F27E2DF7F}" type="pres">
      <dgm:prSet presAssocID="{551838DC-0854-4852-8BA2-C2BE346DBD48}" presName="theList" presStyleCnt="0"/>
      <dgm:spPr/>
    </dgm:pt>
    <dgm:pt modelId="{6F92A848-74D5-446E-83B0-5051E752CCA2}" type="pres">
      <dgm:prSet presAssocID="{5C496B43-E2CE-47A1-BC2B-544450E18C9E}" presName="aNode" presStyleLbl="fgAcc1" presStyleIdx="0" presStyleCnt="4">
        <dgm:presLayoutVars>
          <dgm:bulletEnabled val="1"/>
        </dgm:presLayoutVars>
      </dgm:prSet>
      <dgm:spPr/>
    </dgm:pt>
    <dgm:pt modelId="{24A713FB-8577-4D02-927B-E2F640013C5D}" type="pres">
      <dgm:prSet presAssocID="{5C496B43-E2CE-47A1-BC2B-544450E18C9E}" presName="aSpace" presStyleCnt="0"/>
      <dgm:spPr/>
    </dgm:pt>
    <dgm:pt modelId="{074D054B-4CB8-439C-AADC-2D012E4A95D6}" type="pres">
      <dgm:prSet presAssocID="{72E084B1-998F-4B0D-A217-99D95DAAA907}" presName="aNode" presStyleLbl="fgAcc1" presStyleIdx="1" presStyleCnt="4">
        <dgm:presLayoutVars>
          <dgm:bulletEnabled val="1"/>
        </dgm:presLayoutVars>
      </dgm:prSet>
      <dgm:spPr/>
    </dgm:pt>
    <dgm:pt modelId="{42C5D926-ED40-414B-A51D-12EA9F54C09E}" type="pres">
      <dgm:prSet presAssocID="{72E084B1-998F-4B0D-A217-99D95DAAA907}" presName="aSpace" presStyleCnt="0"/>
      <dgm:spPr/>
    </dgm:pt>
    <dgm:pt modelId="{B29006CC-E73A-4E5E-BB11-3AA261A22ED5}" type="pres">
      <dgm:prSet presAssocID="{6D6E490F-9CF3-492C-A136-67681DD0B0A6}" presName="aNode" presStyleLbl="fgAcc1" presStyleIdx="2" presStyleCnt="4">
        <dgm:presLayoutVars>
          <dgm:bulletEnabled val="1"/>
        </dgm:presLayoutVars>
      </dgm:prSet>
      <dgm:spPr/>
    </dgm:pt>
    <dgm:pt modelId="{14DB4A02-3844-4C53-8D4E-A6DEC6950E4C}" type="pres">
      <dgm:prSet presAssocID="{6D6E490F-9CF3-492C-A136-67681DD0B0A6}" presName="aSpace" presStyleCnt="0"/>
      <dgm:spPr/>
    </dgm:pt>
    <dgm:pt modelId="{17B439F9-34BE-40D2-91DE-EE584703DA33}" type="pres">
      <dgm:prSet presAssocID="{209ABAB5-A0E8-454F-9415-557D28955356}" presName="aNode" presStyleLbl="fgAcc1" presStyleIdx="3" presStyleCnt="4">
        <dgm:presLayoutVars>
          <dgm:bulletEnabled val="1"/>
        </dgm:presLayoutVars>
      </dgm:prSet>
      <dgm:spPr/>
    </dgm:pt>
    <dgm:pt modelId="{CB39A0B4-2665-4EA5-8046-8BAAA68FB2DD}" type="pres">
      <dgm:prSet presAssocID="{209ABAB5-A0E8-454F-9415-557D28955356}" presName="aSpace" presStyleCnt="0"/>
      <dgm:spPr/>
    </dgm:pt>
  </dgm:ptLst>
  <dgm:cxnLst>
    <dgm:cxn modelId="{AE37A11B-2783-4044-9706-F0F52AF08092}" srcId="{551838DC-0854-4852-8BA2-C2BE346DBD48}" destId="{5C496B43-E2CE-47A1-BC2B-544450E18C9E}" srcOrd="0" destOrd="0" parTransId="{D0368DDD-CBC2-4D36-8EE4-25BA36B51184}" sibTransId="{2D2E9784-0663-4650-9DB3-9FA81BC2E307}"/>
    <dgm:cxn modelId="{7BF8E71D-4141-4A0D-95A3-714EA178B642}" type="presOf" srcId="{5C496B43-E2CE-47A1-BC2B-544450E18C9E}" destId="{6F92A848-74D5-446E-83B0-5051E752CCA2}" srcOrd="0" destOrd="0" presId="urn:microsoft.com/office/officeart/2005/8/layout/pyramid2"/>
    <dgm:cxn modelId="{C589AD1E-EC2E-40A1-BBD4-F65D080C4320}" srcId="{551838DC-0854-4852-8BA2-C2BE346DBD48}" destId="{6D6E490F-9CF3-492C-A136-67681DD0B0A6}" srcOrd="2" destOrd="0" parTransId="{D72F1263-1AF1-4E73-933D-BCA42E1CE5D8}" sibTransId="{09F73629-2F11-4552-8B62-FE93BA12080D}"/>
    <dgm:cxn modelId="{34F40179-B08E-49AE-8D62-D700EE233B73}" type="presOf" srcId="{6D6E490F-9CF3-492C-A136-67681DD0B0A6}" destId="{B29006CC-E73A-4E5E-BB11-3AA261A22ED5}" srcOrd="0" destOrd="0" presId="urn:microsoft.com/office/officeart/2005/8/layout/pyramid2"/>
    <dgm:cxn modelId="{4408B47A-CDDA-4279-8CC9-1C8EB499FF08}" type="presOf" srcId="{209ABAB5-A0E8-454F-9415-557D28955356}" destId="{17B439F9-34BE-40D2-91DE-EE584703DA33}" srcOrd="0" destOrd="0" presId="urn:microsoft.com/office/officeart/2005/8/layout/pyramid2"/>
    <dgm:cxn modelId="{C3859487-ACAC-4D3B-8A03-409526DC626E}" type="presOf" srcId="{72E084B1-998F-4B0D-A217-99D95DAAA907}" destId="{074D054B-4CB8-439C-AADC-2D012E4A95D6}" srcOrd="0" destOrd="0" presId="urn:microsoft.com/office/officeart/2005/8/layout/pyramid2"/>
    <dgm:cxn modelId="{26147893-C4B8-4AC3-865E-BE967A11BE53}" type="presOf" srcId="{551838DC-0854-4852-8BA2-C2BE346DBD48}" destId="{132E1444-C1DF-47F1-AD39-511EE30208E5}" srcOrd="0" destOrd="0" presId="urn:microsoft.com/office/officeart/2005/8/layout/pyramid2"/>
    <dgm:cxn modelId="{7E5187DB-1CEA-4505-9E71-3C03B722209E}" srcId="{551838DC-0854-4852-8BA2-C2BE346DBD48}" destId="{209ABAB5-A0E8-454F-9415-557D28955356}" srcOrd="3" destOrd="0" parTransId="{1741FACA-56C8-4243-9649-92B2D6B2B87B}" sibTransId="{CB20825B-F77A-4871-A873-3212075B734A}"/>
    <dgm:cxn modelId="{F4D8D1EA-5334-488B-A87C-A291FC3A3640}" srcId="{551838DC-0854-4852-8BA2-C2BE346DBD48}" destId="{72E084B1-998F-4B0D-A217-99D95DAAA907}" srcOrd="1" destOrd="0" parTransId="{5FE08C7E-1CD8-431F-A4C6-DCD9E63C44A2}" sibTransId="{C223500E-C6DF-49D4-8C0F-20AB156542CC}"/>
    <dgm:cxn modelId="{9A5781EC-BB44-41DC-B66F-EDEE0C096D17}" type="presParOf" srcId="{132E1444-C1DF-47F1-AD39-511EE30208E5}" destId="{611B0AAB-E4B2-4E54-86CE-67AE291B1AAF}" srcOrd="0" destOrd="0" presId="urn:microsoft.com/office/officeart/2005/8/layout/pyramid2"/>
    <dgm:cxn modelId="{F4EC2BAB-E5D1-4A17-907D-0A90747130B7}" type="presParOf" srcId="{132E1444-C1DF-47F1-AD39-511EE30208E5}" destId="{F76166FA-09B0-4810-817B-8E5F27E2DF7F}" srcOrd="1" destOrd="0" presId="urn:microsoft.com/office/officeart/2005/8/layout/pyramid2"/>
    <dgm:cxn modelId="{421717FD-5D53-4887-8EA4-B5EFEBE43BBC}" type="presParOf" srcId="{F76166FA-09B0-4810-817B-8E5F27E2DF7F}" destId="{6F92A848-74D5-446E-83B0-5051E752CCA2}" srcOrd="0" destOrd="0" presId="urn:microsoft.com/office/officeart/2005/8/layout/pyramid2"/>
    <dgm:cxn modelId="{DCF1C7FF-D116-429C-86E9-E790EB8ABAB8}" type="presParOf" srcId="{F76166FA-09B0-4810-817B-8E5F27E2DF7F}" destId="{24A713FB-8577-4D02-927B-E2F640013C5D}" srcOrd="1" destOrd="0" presId="urn:microsoft.com/office/officeart/2005/8/layout/pyramid2"/>
    <dgm:cxn modelId="{D960B889-0A83-41FE-86A9-E35D8C8D6A1F}" type="presParOf" srcId="{F76166FA-09B0-4810-817B-8E5F27E2DF7F}" destId="{074D054B-4CB8-439C-AADC-2D012E4A95D6}" srcOrd="2" destOrd="0" presId="urn:microsoft.com/office/officeart/2005/8/layout/pyramid2"/>
    <dgm:cxn modelId="{CB30BBCB-BBED-4D15-A3F6-13380966A412}" type="presParOf" srcId="{F76166FA-09B0-4810-817B-8E5F27E2DF7F}" destId="{42C5D926-ED40-414B-A51D-12EA9F54C09E}" srcOrd="3" destOrd="0" presId="urn:microsoft.com/office/officeart/2005/8/layout/pyramid2"/>
    <dgm:cxn modelId="{285A5C0B-18DA-45DE-A727-E3DDA557C7D6}" type="presParOf" srcId="{F76166FA-09B0-4810-817B-8E5F27E2DF7F}" destId="{B29006CC-E73A-4E5E-BB11-3AA261A22ED5}" srcOrd="4" destOrd="0" presId="urn:microsoft.com/office/officeart/2005/8/layout/pyramid2"/>
    <dgm:cxn modelId="{A737FC4B-EAAF-48CB-9015-D7A056D83E53}" type="presParOf" srcId="{F76166FA-09B0-4810-817B-8E5F27E2DF7F}" destId="{14DB4A02-3844-4C53-8D4E-A6DEC6950E4C}" srcOrd="5" destOrd="0" presId="urn:microsoft.com/office/officeart/2005/8/layout/pyramid2"/>
    <dgm:cxn modelId="{767DEB3B-89E0-4ADC-AECA-3FECD9A61D9F}" type="presParOf" srcId="{F76166FA-09B0-4810-817B-8E5F27E2DF7F}" destId="{17B439F9-34BE-40D2-91DE-EE584703DA33}" srcOrd="6" destOrd="0" presId="urn:microsoft.com/office/officeart/2005/8/layout/pyramid2"/>
    <dgm:cxn modelId="{AA0CB23C-C940-40BD-AC3B-5C2CF7FEB0D1}" type="presParOf" srcId="{F76166FA-09B0-4810-817B-8E5F27E2DF7F}" destId="{CB39A0B4-2665-4EA5-8046-8BAAA68FB2DD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1B0AAB-E4B2-4E54-86CE-67AE291B1AAF}">
      <dsp:nvSpPr>
        <dsp:cNvPr id="0" name=""/>
        <dsp:cNvSpPr/>
      </dsp:nvSpPr>
      <dsp:spPr>
        <a:xfrm>
          <a:off x="2751243" y="0"/>
          <a:ext cx="3598863" cy="3598863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92A848-74D5-446E-83B0-5051E752CCA2}">
      <dsp:nvSpPr>
        <dsp:cNvPr id="0" name=""/>
        <dsp:cNvSpPr/>
      </dsp:nvSpPr>
      <dsp:spPr>
        <a:xfrm>
          <a:off x="4537035" y="360237"/>
          <a:ext cx="2339260" cy="6396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600" kern="1200" dirty="0"/>
            <a:t>Technologie</a:t>
          </a:r>
        </a:p>
      </dsp:txBody>
      <dsp:txXfrm>
        <a:off x="4568260" y="391462"/>
        <a:ext cx="2276810" cy="577191"/>
      </dsp:txXfrm>
    </dsp:sp>
    <dsp:sp modelId="{074D054B-4CB8-439C-AADC-2D012E4A95D6}">
      <dsp:nvSpPr>
        <dsp:cNvPr id="0" name=""/>
        <dsp:cNvSpPr/>
      </dsp:nvSpPr>
      <dsp:spPr>
        <a:xfrm>
          <a:off x="4537035" y="1079834"/>
          <a:ext cx="2339260" cy="6396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600" kern="1200" dirty="0"/>
            <a:t>Soins de santé</a:t>
          </a:r>
        </a:p>
      </dsp:txBody>
      <dsp:txXfrm>
        <a:off x="4568260" y="1111059"/>
        <a:ext cx="2276810" cy="577191"/>
      </dsp:txXfrm>
    </dsp:sp>
    <dsp:sp modelId="{B29006CC-E73A-4E5E-BB11-3AA261A22ED5}">
      <dsp:nvSpPr>
        <dsp:cNvPr id="0" name=""/>
        <dsp:cNvSpPr/>
      </dsp:nvSpPr>
      <dsp:spPr>
        <a:xfrm>
          <a:off x="4537035" y="1799431"/>
          <a:ext cx="2339260" cy="6396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600" kern="1200" dirty="0"/>
            <a:t>Finances</a:t>
          </a:r>
        </a:p>
      </dsp:txBody>
      <dsp:txXfrm>
        <a:off x="4568260" y="1830656"/>
        <a:ext cx="2276810" cy="577191"/>
      </dsp:txXfrm>
    </dsp:sp>
    <dsp:sp modelId="{17B439F9-34BE-40D2-91DE-EE584703DA33}">
      <dsp:nvSpPr>
        <dsp:cNvPr id="0" name=""/>
        <dsp:cNvSpPr/>
      </dsp:nvSpPr>
      <dsp:spPr>
        <a:xfrm>
          <a:off x="4537035" y="2519028"/>
          <a:ext cx="2339260" cy="63964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600" kern="1200" dirty="0"/>
            <a:t>Construction</a:t>
          </a:r>
        </a:p>
      </dsp:txBody>
      <dsp:txXfrm>
        <a:off x="4568260" y="2550253"/>
        <a:ext cx="2276810" cy="5771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13150-8403-4F20-B5DC-878301DE8102}" type="datetimeFigureOut">
              <a:rPr lang="fr-CA" smtClean="0"/>
              <a:t>2025-05-26</a:t>
            </a:fld>
            <a:endParaRPr lang="fr-CA" dirty="0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B8855-26A5-49FF-91A7-BF913C744C2F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573181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B8855-26A5-49FF-91A7-BF913C744C2F}" type="slidenum">
              <a:rPr lang="fr-CA" smtClean="0"/>
              <a:t>2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670732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1ED52-64BB-4FC0-9BC4-33C61E5070BF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3405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4262-0A6F-4BF8-8D6B-67139D9E24D3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60844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484AC-1125-4D27-9922-8A77052DCACE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5404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2540F-2A5A-477D-A510-5F65087BF129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187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A866C-5434-410F-930E-AADC1048A33C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97690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83EBA-7D63-466A-9023-24F8AF6E896B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2634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 dirty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 dirty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82DC8-9631-4BF1-AE0D-5FBA436EE4CD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4496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683F-DAEA-42A7-8380-C8074DE36E6C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4864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44252972-D51A-4561-9E64-AEE8706F3AE4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9961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1E9E82-5BDD-4733-4E66-5558013C8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2AF9D7A-9BD4-45A1-B7AD-FC03A6CB0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DF6A9-65BB-4D5D-9735-45EAD6519C9D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715CB48-4E4D-972C-C108-9DFF9BAD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7CC3B51-EA4B-1C4D-CA11-348238E50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5FAEC6C3-4EB6-E29B-9B2D-7F262F6898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4542" y="3429000"/>
            <a:ext cx="1828800" cy="1828800"/>
          </a:xfrm>
        </p:spPr>
        <p:txBody>
          <a:bodyPr/>
          <a:lstStyle/>
          <a:p>
            <a:endParaRPr lang="fr-CA" dirty="0"/>
          </a:p>
        </p:txBody>
      </p:sp>
      <p:sp>
        <p:nvSpPr>
          <p:cNvPr id="8" name="Espace réservé pour une image  6">
            <a:extLst>
              <a:ext uri="{FF2B5EF4-FFF2-40B4-BE49-F238E27FC236}">
                <a16:creationId xmlns:a16="http://schemas.microsoft.com/office/drawing/2014/main" id="{F7952B5A-8CAF-90F7-A48A-8219E696D6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45656" y="3419278"/>
            <a:ext cx="1828800" cy="1828800"/>
          </a:xfrm>
        </p:spPr>
        <p:txBody>
          <a:bodyPr/>
          <a:lstStyle/>
          <a:p>
            <a:endParaRPr lang="fr-CA" dirty="0"/>
          </a:p>
        </p:txBody>
      </p:sp>
      <p:sp>
        <p:nvSpPr>
          <p:cNvPr id="9" name="Espace réservé pour une image  6">
            <a:extLst>
              <a:ext uri="{FF2B5EF4-FFF2-40B4-BE49-F238E27FC236}">
                <a16:creationId xmlns:a16="http://schemas.microsoft.com/office/drawing/2014/main" id="{38F845B4-216D-DCB0-C21D-EB4002CDCDE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926770" y="3429000"/>
            <a:ext cx="1828800" cy="1828800"/>
          </a:xfrm>
        </p:spPr>
        <p:txBody>
          <a:bodyPr/>
          <a:lstStyle/>
          <a:p>
            <a:endParaRPr lang="fr-CA" dirty="0"/>
          </a:p>
        </p:txBody>
      </p:sp>
      <p:sp>
        <p:nvSpPr>
          <p:cNvPr id="10" name="Espace réservé pour une image  6">
            <a:extLst>
              <a:ext uri="{FF2B5EF4-FFF2-40B4-BE49-F238E27FC236}">
                <a16:creationId xmlns:a16="http://schemas.microsoft.com/office/drawing/2014/main" id="{2E0F16D7-F593-5A47-5587-F1FDDB6480F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507884" y="3429000"/>
            <a:ext cx="1828800" cy="1828800"/>
          </a:xfrm>
        </p:spPr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58569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1ED52-64BB-4FC0-9BC4-33C61E5070BF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5657316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E713-FCC6-4EF8-9FAD-B65FA3B011C6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8647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4E713-FCC6-4EF8-9FAD-B65FA3B011C6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4395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7ABE2-F04C-4E58-83BF-0706F4DFBF94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8321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72E53-15EA-4F0A-8BE0-B766D7207182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1108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B9C8D-4685-4448-A000-A397719BE2EB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00791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ACB59-4D93-4805-9341-375508358A2B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7458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D293-8922-4150-8644-2C280FBE245D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1617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AE2C0-643B-4BC9-9525-B06BB50740A2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544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5BF41-EABF-4DE2-8804-25A3D8757689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8618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683F-DAEA-42A7-8380-C8074DE36E6C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8768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52972-D51A-4561-9E64-AEE8706F3AE4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79690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7ABE2-F04C-4E58-83BF-0706F4DFBF94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67425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72E53-15EA-4F0A-8BE0-B766D7207182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69729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B9C8D-4685-4448-A000-A397719BE2EB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4683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ACB59-4D93-4805-9341-375508358A2B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6223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D293-8922-4150-8644-2C280FBE245D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43573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AE2C0-643B-4BC9-9525-B06BB50740A2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6241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5BF41-EABF-4DE2-8804-25A3D8757689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/>
              <a:t>Votre Nom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18687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20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DF6A9-65BB-4D5D-9735-45EAD6519C9D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 dirty="0"/>
              <a:t>Votre Nom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  <p:pic>
        <p:nvPicPr>
          <p:cNvPr id="9" name="Image 8" descr="Une image contenant logo, Graphique, Police, conception&#10;&#10;Le contenu généré par l’IA peut être incorrect.">
            <a:extLst>
              <a:ext uri="{FF2B5EF4-FFF2-40B4-BE49-F238E27FC236}">
                <a16:creationId xmlns:a16="http://schemas.microsoft.com/office/drawing/2014/main" id="{6838D3AF-A0EF-5796-6C2B-3DA9185F1592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090" y="5401312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2462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397124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7BFDF6A9-65BB-4D5D-9735-45EAD6519C9D}" type="datetime4">
              <a:rPr lang="fr-CA" smtClean="0"/>
              <a:t>26 mai 2025</a:t>
            </a:fld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CA" dirty="0"/>
              <a:t>Votre Nom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CD12104A-4281-41DD-ACA8-D231AF05FEA5}" type="slidenum">
              <a:rPr lang="fr-CA" smtClean="0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177334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2_D2498C2A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microsoft.com/office/2018/10/relationships/comments" Target="../comments/modernComment_103_A6A4BA2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7DFA38-21E8-704B-FEAB-C146C61BC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322" y="2907877"/>
            <a:ext cx="8144134" cy="1373070"/>
          </a:xfrm>
        </p:spPr>
        <p:txBody>
          <a:bodyPr>
            <a:normAutofit fontScale="90000"/>
          </a:bodyPr>
          <a:lstStyle/>
          <a:p>
            <a:r>
              <a:rPr lang="fr-CA" sz="6600" b="1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 pitchFamily="34" charset="0"/>
              </a:rPr>
              <a:t>Ressources humaines : tendances mondiales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B51D0A2-1694-2643-7B77-3C76343560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fr-CA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Présenté par </a:t>
            </a:r>
          </a:p>
          <a:p>
            <a:r>
              <a:rPr lang="fr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Iris GRH</a:t>
            </a:r>
          </a:p>
          <a:p>
            <a:r>
              <a:rPr lang="fr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Alice Lapointe</a:t>
            </a:r>
          </a:p>
          <a:p>
            <a:r>
              <a:rPr lang="fr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Développement RH</a:t>
            </a:r>
          </a:p>
        </p:txBody>
      </p:sp>
    </p:spTree>
    <p:extLst>
      <p:ext uri="{BB962C8B-B14F-4D97-AF65-F5344CB8AC3E}">
        <p14:creationId xmlns:p14="http://schemas.microsoft.com/office/powerpoint/2010/main" val="110532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1CFC1BB-C5B3-4479-9752-C53221627F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56FCE19-3103-4473-A92E-E38D00FCD0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909C556-FC01-4870-ABC0-8D5C17BD0F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6DB8A24-0DF2-4AB3-9191-C02AB6937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924F406-F250-4FCF-A28E-52F364A5AA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A865E47-4365-4F21-B8EA-13B2C12BCB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76" y="0"/>
            <a:ext cx="12192000" cy="6858001"/>
            <a:chOff x="-3176" y="0"/>
            <a:chExt cx="12192000" cy="6858001"/>
          </a:xfrm>
        </p:grpSpPr>
        <p:sp useBgFill="1">
          <p:nvSpPr>
            <p:cNvPr id="22" name="Rectangle 21">
              <a:extLst>
                <a:ext uri="{FF2B5EF4-FFF2-40B4-BE49-F238E27FC236}">
                  <a16:creationId xmlns:a16="http://schemas.microsoft.com/office/drawing/2014/main" id="{0CE24988-BB27-40E5-A961-9FA7ED0DB9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88824" cy="68580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0BDE80E-ADE0-4E16-8F80-306A15F4D3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176" y="0"/>
              <a:ext cx="12192000" cy="6858000"/>
            </a:xfrm>
            <a:prstGeom prst="rect">
              <a:avLst/>
            </a:prstGeom>
          </p:spPr>
        </p:pic>
      </p:grp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95240E-4161-24F0-71E1-28170F954A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22" y="2336873"/>
            <a:ext cx="5041628" cy="359931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fr-CA" sz="2000" dirty="0"/>
              <a:t>Tendances </a:t>
            </a:r>
            <a:r>
              <a:rPr lang="fr-CA" sz="2000" noProof="0" dirty="0"/>
              <a:t>mondiales</a:t>
            </a:r>
            <a:endParaRPr lang="fr-CA" sz="2000" dirty="0"/>
          </a:p>
          <a:p>
            <a:pPr lvl="1"/>
            <a:r>
              <a:rPr lang="fr-CA" dirty="0"/>
              <a:t>Pratiques de recrutement depuis 2015</a:t>
            </a:r>
          </a:p>
          <a:p>
            <a:r>
              <a:rPr lang="fr-CA" sz="2000" dirty="0"/>
              <a:t>Recours aux travailleurs occasionnels</a:t>
            </a:r>
          </a:p>
          <a:p>
            <a:r>
              <a:rPr lang="fr-CA" sz="2000" dirty="0"/>
              <a:t>Travailleurs étrangers</a:t>
            </a:r>
          </a:p>
        </p:txBody>
      </p:sp>
      <p:pic>
        <p:nvPicPr>
          <p:cNvPr id="6" name="Espace réservé du contenu 5" descr="Une image contenant personne, habits, Visage humain, homme&#10;&#10;Le contenu généré par l’IA peut être incorrect.">
            <a:extLst>
              <a:ext uri="{FF2B5EF4-FFF2-40B4-BE49-F238E27FC236}">
                <a16:creationId xmlns:a16="http://schemas.microsoft.com/office/drawing/2014/main" id="{95A76F86-130A-D436-1E83-363F3D6C724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0" r="33796" b="2"/>
          <a:stretch/>
        </p:blipFill>
        <p:spPr>
          <a:xfrm>
            <a:off x="6096000" y="10"/>
            <a:ext cx="6092823" cy="6856310"/>
          </a:xfrm>
          <a:prstGeom prst="flowChartDocument">
            <a:avLst/>
          </a:prstGeom>
          <a:ln>
            <a:noFill/>
          </a:ln>
          <a:effectLst/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13BC1C09-8FD1-4619-B317-E9EED5E55D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2" y="609600"/>
            <a:ext cx="6499753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6769026-1089-A68B-D47A-6ABACA6A3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753228"/>
            <a:ext cx="5041629" cy="108093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sz="3100" noProof="0" dirty="0"/>
              <a:t>Relations </a:t>
            </a:r>
            <a:r>
              <a:rPr lang="fr-CA" sz="3100" b="1" i="1" noProof="0" dirty="0"/>
              <a:t>entre</a:t>
            </a:r>
            <a:r>
              <a:rPr lang="fr-CA" sz="3100" noProof="0" dirty="0"/>
              <a:t> les sociétés et les travailleurs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3143E80-C928-46DB-9299-0BD06348A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6492240" cy="261714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52B783-4DE9-BA8E-10D6-6031AB00B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00372" y="5936189"/>
            <a:ext cx="914400" cy="36512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CD12104A-4281-41DD-ACA8-D231AF05FEA5}" type="slidenum">
              <a:rPr lang="en-US" sz="1050">
                <a:solidFill>
                  <a:prstClr val="white">
                    <a:tint val="75000"/>
                  </a:prstClr>
                </a:solidFill>
              </a:rPr>
              <a:pPr defTabSz="914400">
                <a:spcAft>
                  <a:spcPts val="600"/>
                </a:spcAft>
              </a:pPr>
              <a:t>2</a:t>
            </a:fld>
            <a:endParaRPr lang="en-US" sz="1050" dirty="0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5" name="Image 4" descr="Une image contenant logo, Graphique, Police, conception&#10;&#10;Le contenu généré par l’IA peut être incorrect.">
            <a:extLst>
              <a:ext uri="{FF2B5EF4-FFF2-40B4-BE49-F238E27FC236}">
                <a16:creationId xmlns:a16="http://schemas.microsoft.com/office/drawing/2014/main" id="{1F67EC55-D47D-8584-4ED9-97BA4F284E6E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496" y="579840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1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tx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1030A4-60AD-484A-A121-C6BAF3DF7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200" dirty="0"/>
              <a:t>Pressions sur le monde du travail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C0DA20-4129-42EA-BB52-3E2B6F5C58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1871" y="1828800"/>
            <a:ext cx="8596800" cy="43513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fr-CA" dirty="0"/>
              <a:t>Avancée technologique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CA" dirty="0"/>
              <a:t>IA et automatisation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CA" dirty="0"/>
              <a:t>Cybersécurité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CA" dirty="0"/>
              <a:t>Enjeux sociaux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CA" dirty="0"/>
              <a:t>Attente des employés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CA" dirty="0"/>
              <a:t>Responsabilité sociale des entreprises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CA" dirty="0"/>
              <a:t>Questions environnementales et tension géopolitiques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09687FB-F040-6324-92F7-7F24AC41D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CD12104A-4281-41DD-ACA8-D231AF05FEA5}" type="slidenum">
              <a:rPr lang="fr-CA" smtClean="0"/>
              <a:t>3</a:t>
            </a:fld>
            <a:endParaRPr lang="fr-CA" dirty="0"/>
          </a:p>
        </p:txBody>
      </p:sp>
      <p:pic>
        <p:nvPicPr>
          <p:cNvPr id="5" name="Image 4" descr="Une image contenant logo, Graphique, Police, conception&#10;&#10;Le contenu généré par l’IA peut être incorrect.">
            <a:extLst>
              <a:ext uri="{FF2B5EF4-FFF2-40B4-BE49-F238E27FC236}">
                <a16:creationId xmlns:a16="http://schemas.microsoft.com/office/drawing/2014/main" id="{C513B060-D33D-B627-3C57-9D4B6ACE614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8080" y="5730137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40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53E0AE-2FBF-6CC2-69CF-DDD8D7D52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Évolution des entreprises leaders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ACA2824-B366-A43C-DB46-A72292B7B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5797971" cy="3599316"/>
          </a:xfrm>
        </p:spPr>
        <p:txBody>
          <a:bodyPr/>
          <a:lstStyle/>
          <a:p>
            <a:pPr>
              <a:lnSpc>
                <a:spcPct val="108000"/>
              </a:lnSpc>
            </a:pPr>
            <a:r>
              <a:rPr lang="fr-CA" dirty="0"/>
              <a:t>Lier équipe de travail et valeur future</a:t>
            </a:r>
          </a:p>
          <a:p>
            <a:pPr lvl="1">
              <a:lnSpc>
                <a:spcPct val="108000"/>
              </a:lnSpc>
            </a:pPr>
            <a:r>
              <a:rPr lang="es-ES" dirty="0"/>
              <a:t>Aumentar el nivel de colaboración
Anticiparse al cambio tecnológico
Escucha</a:t>
            </a:r>
          </a:p>
          <a:p>
            <a:pPr>
              <a:lnSpc>
                <a:spcPct val="108000"/>
              </a:lnSpc>
            </a:pPr>
            <a:r>
              <a:rPr lang="fr-FR" dirty="0"/>
              <a:t>Organiser l’expérience employé</a:t>
            </a:r>
            <a:endParaRPr lang="fr-CA" dirty="0"/>
          </a:p>
          <a:p>
            <a:endParaRPr lang="fr-CA" dirty="0"/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10B21420-C3CF-00A5-6443-F2A1793CD3E0}"/>
              </a:ext>
            </a:extLst>
          </p:cNvPr>
          <p:cNvSpPr/>
          <p:nvPr/>
        </p:nvSpPr>
        <p:spPr>
          <a:xfrm flipH="1">
            <a:off x="7175500" y="2528888"/>
            <a:ext cx="2520000" cy="900000"/>
          </a:xfrm>
          <a:custGeom>
            <a:avLst/>
            <a:gdLst>
              <a:gd name="connsiteX0" fmla="*/ 1040347 w 2628277"/>
              <a:gd name="connsiteY0" fmla="*/ 0 h 900000"/>
              <a:gd name="connsiteX1" fmla="*/ 0 w 2628277"/>
              <a:gd name="connsiteY1" fmla="*/ 0 h 900000"/>
              <a:gd name="connsiteX2" fmla="*/ 0 w 2628277"/>
              <a:gd name="connsiteY2" fmla="*/ 900000 h 900000"/>
              <a:gd name="connsiteX3" fmla="*/ 816082 w 2628277"/>
              <a:gd name="connsiteY3" fmla="*/ 900000 h 900000"/>
              <a:gd name="connsiteX4" fmla="*/ 778062 w 2628277"/>
              <a:gd name="connsiteY4" fmla="*/ 787500 h 900000"/>
              <a:gd name="connsiteX5" fmla="*/ 112500 w 2628277"/>
              <a:gd name="connsiteY5" fmla="*/ 787500 h 900000"/>
              <a:gd name="connsiteX6" fmla="*/ 112500 w 2628277"/>
              <a:gd name="connsiteY6" fmla="*/ 112500 h 900000"/>
              <a:gd name="connsiteX7" fmla="*/ 879292 w 2628277"/>
              <a:gd name="connsiteY7" fmla="*/ 112500 h 900000"/>
              <a:gd name="connsiteX8" fmla="*/ 2628277 w 2628277"/>
              <a:gd name="connsiteY8" fmla="*/ 0 h 900000"/>
              <a:gd name="connsiteX9" fmla="*/ 1587931 w 2628277"/>
              <a:gd name="connsiteY9" fmla="*/ 0 h 900000"/>
              <a:gd name="connsiteX10" fmla="*/ 1748986 w 2628277"/>
              <a:gd name="connsiteY10" fmla="*/ 112500 h 900000"/>
              <a:gd name="connsiteX11" fmla="*/ 2515777 w 2628277"/>
              <a:gd name="connsiteY11" fmla="*/ 112500 h 900000"/>
              <a:gd name="connsiteX12" fmla="*/ 2515777 w 2628277"/>
              <a:gd name="connsiteY12" fmla="*/ 787500 h 900000"/>
              <a:gd name="connsiteX13" fmla="*/ 1850216 w 2628277"/>
              <a:gd name="connsiteY13" fmla="*/ 787500 h 900000"/>
              <a:gd name="connsiteX14" fmla="*/ 1812196 w 2628277"/>
              <a:gd name="connsiteY14" fmla="*/ 900000 h 900000"/>
              <a:gd name="connsiteX15" fmla="*/ 2628277 w 2628277"/>
              <a:gd name="connsiteY15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28277" h="900000">
                <a:moveTo>
                  <a:pt x="1040347" y="0"/>
                </a:moveTo>
                <a:lnTo>
                  <a:pt x="0" y="0"/>
                </a:lnTo>
                <a:lnTo>
                  <a:pt x="0" y="900000"/>
                </a:lnTo>
                <a:lnTo>
                  <a:pt x="816082" y="900000"/>
                </a:lnTo>
                <a:lnTo>
                  <a:pt x="778062" y="787500"/>
                </a:lnTo>
                <a:lnTo>
                  <a:pt x="112500" y="787500"/>
                </a:lnTo>
                <a:lnTo>
                  <a:pt x="112500" y="112500"/>
                </a:lnTo>
                <a:lnTo>
                  <a:pt x="879292" y="112500"/>
                </a:lnTo>
                <a:close/>
                <a:moveTo>
                  <a:pt x="2628277" y="0"/>
                </a:moveTo>
                <a:lnTo>
                  <a:pt x="1587931" y="0"/>
                </a:lnTo>
                <a:lnTo>
                  <a:pt x="1748986" y="112500"/>
                </a:lnTo>
                <a:lnTo>
                  <a:pt x="2515777" y="112500"/>
                </a:lnTo>
                <a:lnTo>
                  <a:pt x="2515777" y="787500"/>
                </a:lnTo>
                <a:lnTo>
                  <a:pt x="1850216" y="787500"/>
                </a:lnTo>
                <a:lnTo>
                  <a:pt x="1812196" y="900000"/>
                </a:lnTo>
                <a:lnTo>
                  <a:pt x="2628277" y="900000"/>
                </a:lnTo>
                <a:close/>
              </a:path>
            </a:pathLst>
          </a:custGeom>
          <a:ln/>
          <a:effectLst>
            <a:outerShdw blurRad="57150" dist="19050" dir="5400000" algn="ctr" rotWithShape="0">
              <a:srgbClr val="000000">
                <a:alpha val="63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CA" dirty="0"/>
              <a:t>FORMER</a:t>
            </a:r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FA3AA368-0BA7-88BC-50B7-D0D1D9B8B9BF}"/>
              </a:ext>
            </a:extLst>
          </p:cNvPr>
          <p:cNvSpPr/>
          <p:nvPr/>
        </p:nvSpPr>
        <p:spPr>
          <a:xfrm flipH="1">
            <a:off x="7175500" y="3682876"/>
            <a:ext cx="2520000" cy="900000"/>
          </a:xfrm>
          <a:custGeom>
            <a:avLst/>
            <a:gdLst>
              <a:gd name="connsiteX0" fmla="*/ 1040347 w 2628277"/>
              <a:gd name="connsiteY0" fmla="*/ 0 h 900000"/>
              <a:gd name="connsiteX1" fmla="*/ 0 w 2628277"/>
              <a:gd name="connsiteY1" fmla="*/ 0 h 900000"/>
              <a:gd name="connsiteX2" fmla="*/ 0 w 2628277"/>
              <a:gd name="connsiteY2" fmla="*/ 900000 h 900000"/>
              <a:gd name="connsiteX3" fmla="*/ 816082 w 2628277"/>
              <a:gd name="connsiteY3" fmla="*/ 900000 h 900000"/>
              <a:gd name="connsiteX4" fmla="*/ 778062 w 2628277"/>
              <a:gd name="connsiteY4" fmla="*/ 787500 h 900000"/>
              <a:gd name="connsiteX5" fmla="*/ 112500 w 2628277"/>
              <a:gd name="connsiteY5" fmla="*/ 787500 h 900000"/>
              <a:gd name="connsiteX6" fmla="*/ 112500 w 2628277"/>
              <a:gd name="connsiteY6" fmla="*/ 112500 h 900000"/>
              <a:gd name="connsiteX7" fmla="*/ 879292 w 2628277"/>
              <a:gd name="connsiteY7" fmla="*/ 112500 h 900000"/>
              <a:gd name="connsiteX8" fmla="*/ 2628277 w 2628277"/>
              <a:gd name="connsiteY8" fmla="*/ 0 h 900000"/>
              <a:gd name="connsiteX9" fmla="*/ 1587931 w 2628277"/>
              <a:gd name="connsiteY9" fmla="*/ 0 h 900000"/>
              <a:gd name="connsiteX10" fmla="*/ 1748986 w 2628277"/>
              <a:gd name="connsiteY10" fmla="*/ 112500 h 900000"/>
              <a:gd name="connsiteX11" fmla="*/ 2515777 w 2628277"/>
              <a:gd name="connsiteY11" fmla="*/ 112500 h 900000"/>
              <a:gd name="connsiteX12" fmla="*/ 2515777 w 2628277"/>
              <a:gd name="connsiteY12" fmla="*/ 787500 h 900000"/>
              <a:gd name="connsiteX13" fmla="*/ 1850216 w 2628277"/>
              <a:gd name="connsiteY13" fmla="*/ 787500 h 900000"/>
              <a:gd name="connsiteX14" fmla="*/ 1812196 w 2628277"/>
              <a:gd name="connsiteY14" fmla="*/ 900000 h 900000"/>
              <a:gd name="connsiteX15" fmla="*/ 2628277 w 2628277"/>
              <a:gd name="connsiteY15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28277" h="900000">
                <a:moveTo>
                  <a:pt x="1040347" y="0"/>
                </a:moveTo>
                <a:lnTo>
                  <a:pt x="0" y="0"/>
                </a:lnTo>
                <a:lnTo>
                  <a:pt x="0" y="900000"/>
                </a:lnTo>
                <a:lnTo>
                  <a:pt x="816082" y="900000"/>
                </a:lnTo>
                <a:lnTo>
                  <a:pt x="778062" y="787500"/>
                </a:lnTo>
                <a:lnTo>
                  <a:pt x="112500" y="787500"/>
                </a:lnTo>
                <a:lnTo>
                  <a:pt x="112500" y="112500"/>
                </a:lnTo>
                <a:lnTo>
                  <a:pt x="879292" y="112500"/>
                </a:lnTo>
                <a:close/>
                <a:moveTo>
                  <a:pt x="2628277" y="0"/>
                </a:moveTo>
                <a:lnTo>
                  <a:pt x="1587931" y="0"/>
                </a:lnTo>
                <a:lnTo>
                  <a:pt x="1748986" y="112500"/>
                </a:lnTo>
                <a:lnTo>
                  <a:pt x="2515777" y="112500"/>
                </a:lnTo>
                <a:lnTo>
                  <a:pt x="2515777" y="787500"/>
                </a:lnTo>
                <a:lnTo>
                  <a:pt x="1850216" y="787500"/>
                </a:lnTo>
                <a:lnTo>
                  <a:pt x="1812196" y="900000"/>
                </a:lnTo>
                <a:lnTo>
                  <a:pt x="2628277" y="900000"/>
                </a:lnTo>
                <a:close/>
              </a:path>
            </a:pathLst>
          </a:custGeom>
          <a:ln/>
          <a:effectLst>
            <a:outerShdw blurRad="57150" dist="19050" dir="5400000" algn="ctr" rotWithShape="0">
              <a:srgbClr val="000000">
                <a:alpha val="63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CA" dirty="0"/>
              <a:t>INNOVER</a:t>
            </a:r>
          </a:p>
        </p:txBody>
      </p:sp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F81980F2-4F91-ADBB-6BC9-87781969BDA2}"/>
              </a:ext>
            </a:extLst>
          </p:cNvPr>
          <p:cNvSpPr/>
          <p:nvPr/>
        </p:nvSpPr>
        <p:spPr>
          <a:xfrm flipH="1">
            <a:off x="7175500" y="4836865"/>
            <a:ext cx="2520000" cy="900000"/>
          </a:xfrm>
          <a:custGeom>
            <a:avLst/>
            <a:gdLst>
              <a:gd name="connsiteX0" fmla="*/ 1040347 w 2628277"/>
              <a:gd name="connsiteY0" fmla="*/ 0 h 900000"/>
              <a:gd name="connsiteX1" fmla="*/ 0 w 2628277"/>
              <a:gd name="connsiteY1" fmla="*/ 0 h 900000"/>
              <a:gd name="connsiteX2" fmla="*/ 0 w 2628277"/>
              <a:gd name="connsiteY2" fmla="*/ 900000 h 900000"/>
              <a:gd name="connsiteX3" fmla="*/ 816082 w 2628277"/>
              <a:gd name="connsiteY3" fmla="*/ 900000 h 900000"/>
              <a:gd name="connsiteX4" fmla="*/ 778062 w 2628277"/>
              <a:gd name="connsiteY4" fmla="*/ 787500 h 900000"/>
              <a:gd name="connsiteX5" fmla="*/ 112500 w 2628277"/>
              <a:gd name="connsiteY5" fmla="*/ 787500 h 900000"/>
              <a:gd name="connsiteX6" fmla="*/ 112500 w 2628277"/>
              <a:gd name="connsiteY6" fmla="*/ 112500 h 900000"/>
              <a:gd name="connsiteX7" fmla="*/ 879292 w 2628277"/>
              <a:gd name="connsiteY7" fmla="*/ 112500 h 900000"/>
              <a:gd name="connsiteX8" fmla="*/ 2628277 w 2628277"/>
              <a:gd name="connsiteY8" fmla="*/ 0 h 900000"/>
              <a:gd name="connsiteX9" fmla="*/ 1587931 w 2628277"/>
              <a:gd name="connsiteY9" fmla="*/ 0 h 900000"/>
              <a:gd name="connsiteX10" fmla="*/ 1748986 w 2628277"/>
              <a:gd name="connsiteY10" fmla="*/ 112500 h 900000"/>
              <a:gd name="connsiteX11" fmla="*/ 2515777 w 2628277"/>
              <a:gd name="connsiteY11" fmla="*/ 112500 h 900000"/>
              <a:gd name="connsiteX12" fmla="*/ 2515777 w 2628277"/>
              <a:gd name="connsiteY12" fmla="*/ 787500 h 900000"/>
              <a:gd name="connsiteX13" fmla="*/ 1850216 w 2628277"/>
              <a:gd name="connsiteY13" fmla="*/ 787500 h 900000"/>
              <a:gd name="connsiteX14" fmla="*/ 1812196 w 2628277"/>
              <a:gd name="connsiteY14" fmla="*/ 900000 h 900000"/>
              <a:gd name="connsiteX15" fmla="*/ 2628277 w 2628277"/>
              <a:gd name="connsiteY15" fmla="*/ 90000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28277" h="900000">
                <a:moveTo>
                  <a:pt x="1040347" y="0"/>
                </a:moveTo>
                <a:lnTo>
                  <a:pt x="0" y="0"/>
                </a:lnTo>
                <a:lnTo>
                  <a:pt x="0" y="900000"/>
                </a:lnTo>
                <a:lnTo>
                  <a:pt x="816082" y="900000"/>
                </a:lnTo>
                <a:lnTo>
                  <a:pt x="778062" y="787500"/>
                </a:lnTo>
                <a:lnTo>
                  <a:pt x="112500" y="787500"/>
                </a:lnTo>
                <a:lnTo>
                  <a:pt x="112500" y="112500"/>
                </a:lnTo>
                <a:lnTo>
                  <a:pt x="879292" y="112500"/>
                </a:lnTo>
                <a:close/>
                <a:moveTo>
                  <a:pt x="2628277" y="0"/>
                </a:moveTo>
                <a:lnTo>
                  <a:pt x="1587931" y="0"/>
                </a:lnTo>
                <a:lnTo>
                  <a:pt x="1748986" y="112500"/>
                </a:lnTo>
                <a:lnTo>
                  <a:pt x="2515777" y="112500"/>
                </a:lnTo>
                <a:lnTo>
                  <a:pt x="2515777" y="787500"/>
                </a:lnTo>
                <a:lnTo>
                  <a:pt x="1850216" y="787500"/>
                </a:lnTo>
                <a:lnTo>
                  <a:pt x="1812196" y="900000"/>
                </a:lnTo>
                <a:lnTo>
                  <a:pt x="2628277" y="900000"/>
                </a:lnTo>
                <a:close/>
              </a:path>
            </a:pathLst>
          </a:custGeom>
          <a:ln/>
          <a:effectLst>
            <a:outerShdw blurRad="57150" dist="19050" dir="5400000" algn="ctr" rotWithShape="0">
              <a:srgbClr val="000000">
                <a:alpha val="63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CA" dirty="0"/>
              <a:t>ÉCOUTER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AE01682-EEE6-C5BC-1BB7-916E2BAF9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4</a:t>
            </a:fld>
            <a:endParaRPr lang="fr-CA" dirty="0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F87C18B8-FF39-9429-DB5E-5540105497EC}"/>
              </a:ext>
            </a:extLst>
          </p:cNvPr>
          <p:cNvCxnSpPr>
            <a:cxnSpLocks/>
            <a:stCxn id="8" idx="3"/>
            <a:endCxn id="11" idx="9"/>
          </p:cNvCxnSpPr>
          <p:nvPr/>
        </p:nvCxnSpPr>
        <p:spPr>
          <a:xfrm flipH="1">
            <a:off x="8172987" y="3428888"/>
            <a:ext cx="740051" cy="25398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03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extLst>
    <p:ext uri="{6950BFC3-D8DA-4A85-94F7-54DA5524770B}">
      <p188:commentRel xmlns:p188="http://schemas.microsoft.com/office/powerpoint/2018/8/main" r:id="rId2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2B5ABD-C21B-4F3B-BD8B-D4B086054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200" dirty="0"/>
              <a:t>Portrait du travailleur du futur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2AF8AB-979E-4A18-A6D9-FA0677054C5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A" dirty="0"/>
              <a:t>Talents et compétences multiples</a:t>
            </a:r>
          </a:p>
          <a:p>
            <a:r>
              <a:rPr lang="fr-CA" dirty="0"/>
              <a:t>Confiance en ses compétences</a:t>
            </a:r>
          </a:p>
          <a:p>
            <a:r>
              <a:rPr lang="fr-CA" dirty="0"/>
              <a:t>Prêt à l’évolution</a:t>
            </a:r>
          </a:p>
          <a:p>
            <a:r>
              <a:rPr lang="fr-CA" dirty="0"/>
              <a:t>À la recherche d’une organisation compréhensive qui respecte ses besoins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D8940FF-0C6D-4F04-BADB-13868EB5BF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3391" y="2336873"/>
            <a:ext cx="4700058" cy="3599316"/>
          </a:xfrm>
        </p:spPr>
        <p:txBody>
          <a:bodyPr/>
          <a:lstStyle/>
          <a:p>
            <a:endParaRPr lang="fr-CA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6C9AACB-8BB9-6302-FBA0-868C8AE9F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5</a:t>
            </a:fld>
            <a:endParaRPr lang="fr-C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BE692D-D0BF-B6A3-75D7-3301C93FBDEA}"/>
              </a:ext>
            </a:extLst>
          </p:cNvPr>
          <p:cNvSpPr/>
          <p:nvPr/>
        </p:nvSpPr>
        <p:spPr>
          <a:xfrm>
            <a:off x="2605030" y="5623162"/>
            <a:ext cx="6849420" cy="96322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fr-CA" sz="4000" b="1" dirty="0">
                <a:ln w="127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Savoir se réinventer</a:t>
            </a:r>
          </a:p>
        </p:txBody>
      </p:sp>
    </p:spTree>
    <p:extLst>
      <p:ext uri="{BB962C8B-B14F-4D97-AF65-F5344CB8AC3E}">
        <p14:creationId xmlns:p14="http://schemas.microsoft.com/office/powerpoint/2010/main" val="74737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9CD146-CBB6-714C-D027-61026B7D2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Croissance attendue – Secteurs majeurs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1071C913-00DD-6EF8-552F-2FC1A975F2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0991347"/>
              </p:ext>
            </p:extLst>
          </p:nvPr>
        </p:nvGraphicFramePr>
        <p:xfrm>
          <a:off x="1063181" y="2336800"/>
          <a:ext cx="9613900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7BABBCFC-FE93-EB96-168F-61345AF7639D}"/>
              </a:ext>
            </a:extLst>
          </p:cNvPr>
          <p:cNvSpPr txBox="1"/>
          <p:nvPr/>
        </p:nvSpPr>
        <p:spPr>
          <a:xfrm>
            <a:off x="1063181" y="4360384"/>
            <a:ext cx="3564133" cy="92333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A" dirty="0"/>
              <a:t>L’année dernière, la croissance dans ces secteurs a battu les records !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11E6917-2B1A-249D-D090-00616DFD9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6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79581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1B0AAB-E4B2-4E54-86CE-67AE291B1A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611B0AAB-E4B2-4E54-86CE-67AE291B1A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92A848-74D5-446E-83B0-5051E752CC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1000"/>
                                        <p:tgtEl>
                                          <p:spTgt spid="4">
                                            <p:graphicEl>
                                              <a:dgm id="{6F92A848-74D5-446E-83B0-5051E752CC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4D054B-4CB8-439C-AADC-2D012E4A95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1000"/>
                                        <p:tgtEl>
                                          <p:spTgt spid="4">
                                            <p:graphicEl>
                                              <a:dgm id="{074D054B-4CB8-439C-AADC-2D012E4A95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9006CC-E73A-4E5E-BB11-3AA261A22E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B29006CC-E73A-4E5E-BB11-3AA261A22E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B439F9-34BE-40D2-91DE-EE584703DA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dgm id="{17B439F9-34BE-40D2-91DE-EE584703DA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  <p:extLst>
    <p:ext uri="{6950BFC3-D8DA-4A85-94F7-54DA5524770B}">
      <p188:commentRel xmlns:p188="http://schemas.microsoft.com/office/powerpoint/2018/8/main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0F7DFE-1B27-BF11-A282-35004D339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Croissance attendue</a:t>
            </a: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EAF47D43-509F-81C7-21F6-A9CD3A4E69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0442882"/>
              </p:ext>
            </p:extLst>
          </p:nvPr>
        </p:nvGraphicFramePr>
        <p:xfrm>
          <a:off x="681038" y="2336800"/>
          <a:ext cx="9613900" cy="359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C9BD216-5A27-C591-8D95-EADAAC006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7</a:t>
            </a:fld>
            <a:endParaRPr lang="fr-CA" dirty="0"/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6355C5AC-3263-6100-0EE6-67072AED736B}"/>
              </a:ext>
            </a:extLst>
          </p:cNvPr>
          <p:cNvSpPr txBox="1"/>
          <p:nvPr/>
        </p:nvSpPr>
        <p:spPr>
          <a:xfrm>
            <a:off x="888642" y="6117837"/>
            <a:ext cx="2965877" cy="30777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fr-CA" sz="1400" dirty="0">
                <a:solidFill>
                  <a:srgbClr val="FFFF00"/>
                </a:solidFill>
              </a:rPr>
              <a:t>Données sources de Jonathan Logan</a:t>
            </a:r>
          </a:p>
        </p:txBody>
      </p:sp>
    </p:spTree>
    <p:extLst>
      <p:ext uri="{BB962C8B-B14F-4D97-AF65-F5344CB8AC3E}">
        <p14:creationId xmlns:p14="http://schemas.microsoft.com/office/powerpoint/2010/main" val="421986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EFDD41-9DC8-C7E1-66F0-5FBEDF89F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Défi de gestion des ressources humaines</a:t>
            </a: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898149D3-415A-F80E-29BE-B5723F0956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122504"/>
              </p:ext>
            </p:extLst>
          </p:nvPr>
        </p:nvGraphicFramePr>
        <p:xfrm>
          <a:off x="833990" y="3022901"/>
          <a:ext cx="9613861" cy="1854200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2260969">
                  <a:extLst>
                    <a:ext uri="{9D8B030D-6E8A-4147-A177-3AD203B41FA5}">
                      <a16:colId xmlns:a16="http://schemas.microsoft.com/office/drawing/2014/main" val="2140370838"/>
                    </a:ext>
                  </a:extLst>
                </a:gridCol>
                <a:gridCol w="3377028">
                  <a:extLst>
                    <a:ext uri="{9D8B030D-6E8A-4147-A177-3AD203B41FA5}">
                      <a16:colId xmlns:a16="http://schemas.microsoft.com/office/drawing/2014/main" val="521856658"/>
                    </a:ext>
                  </a:extLst>
                </a:gridCol>
                <a:gridCol w="3975864">
                  <a:extLst>
                    <a:ext uri="{9D8B030D-6E8A-4147-A177-3AD203B41FA5}">
                      <a16:colId xmlns:a16="http://schemas.microsoft.com/office/drawing/2014/main" val="34638721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Priorités</a:t>
                      </a: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Besoins des RH</a:t>
                      </a: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Attentes des travailleurs</a:t>
                      </a: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175904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1</a:t>
                      </a: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Outils de formation</a:t>
                      </a: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Évolution technologique</a:t>
                      </a: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273177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2</a:t>
                      </a: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Aide au recrutement</a:t>
                      </a: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Outils collaboratifs</a:t>
                      </a: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2520294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3</a:t>
                      </a: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Gestion des talents</a:t>
                      </a: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Flexibilité et écoute des besoins</a:t>
                      </a: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3756709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4</a:t>
                      </a: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Gestion expérience employé</a:t>
                      </a: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Système d’avantages</a:t>
                      </a: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2659944927"/>
                  </a:ext>
                </a:extLst>
              </a:tr>
            </a:tbl>
          </a:graphicData>
        </a:graphic>
      </p:graphicFrame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7CFF02B-9240-4473-2157-E83FD3F95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8</a:t>
            </a:fld>
            <a:endParaRPr lang="fr-CA" dirty="0"/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200D7E62-51D8-7E68-8A8E-FC3E68E4BBFF}"/>
              </a:ext>
            </a:extLst>
          </p:cNvPr>
          <p:cNvSpPr txBox="1"/>
          <p:nvPr/>
        </p:nvSpPr>
        <p:spPr>
          <a:xfrm>
            <a:off x="830604" y="6065837"/>
            <a:ext cx="2909895" cy="30777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fr-CA" sz="1400" dirty="0">
                <a:solidFill>
                  <a:srgbClr val="FFFF00"/>
                </a:solidFill>
              </a:rPr>
              <a:t>Données sources de Jonathan Logan</a:t>
            </a:r>
          </a:p>
        </p:txBody>
      </p:sp>
    </p:spTree>
    <p:extLst>
      <p:ext uri="{BB962C8B-B14F-4D97-AF65-F5344CB8AC3E}">
        <p14:creationId xmlns:p14="http://schemas.microsoft.com/office/powerpoint/2010/main" val="333369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Vue">
  <a:themeElements>
    <a:clrScheme name="Jaune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ue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ue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Vue</Template>
  <TotalTime>7830</TotalTime>
  <Words>212</Words>
  <Application>Microsoft Office PowerPoint</Application>
  <PresentationFormat>Grand écran</PresentationFormat>
  <Paragraphs>67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7" baseType="lpstr">
      <vt:lpstr>Aptos</vt:lpstr>
      <vt:lpstr>Arial</vt:lpstr>
      <vt:lpstr>Candara</vt:lpstr>
      <vt:lpstr>Century Schoolbook</vt:lpstr>
      <vt:lpstr>Corbel</vt:lpstr>
      <vt:lpstr>Wingdings</vt:lpstr>
      <vt:lpstr>Wingdings 2</vt:lpstr>
      <vt:lpstr>Berlin</vt:lpstr>
      <vt:lpstr>Vue</vt:lpstr>
      <vt:lpstr>Ressources humaines : tendances mondiales</vt:lpstr>
      <vt:lpstr>Relations entre les sociétés et les travailleurs</vt:lpstr>
      <vt:lpstr>Pressions sur le monde du travail</vt:lpstr>
      <vt:lpstr>Évolution des entreprises leaders</vt:lpstr>
      <vt:lpstr>Portrait du travailleur du futur</vt:lpstr>
      <vt:lpstr>Croissance attendue – Secteurs majeurs</vt:lpstr>
      <vt:lpstr>Croissance attendue</vt:lpstr>
      <vt:lpstr>Défi de gestion des ressources humaines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Votre Nom</dc:creator>
  <cp:keywords>Emplois, croissance</cp:keywords>
  <cp:lastModifiedBy>Votre Nom</cp:lastModifiedBy>
  <cp:revision>38</cp:revision>
  <dcterms:created xsi:type="dcterms:W3CDTF">2025-03-22T18:58:34Z</dcterms:created>
  <dcterms:modified xsi:type="dcterms:W3CDTF">2025-05-26T16:10:13Z</dcterms:modified>
  <cp:category>Ressources humaines</cp:category>
  <cp:contentStatus/>
</cp:coreProperties>
</file>