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61" r:id="rId4"/>
    <p:sldId id="263" r:id="rId5"/>
    <p:sldId id="265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fr-CA" sz="2128" b="1" i="0" u="none" strike="noStrike" kern="1200" cap="none" spc="0" normalizeH="0" baseline="0" noProof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fr-CA"/>
              <a:t>Année fiscale actuelle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CA" sz="2128" b="1" i="0" u="none" strike="noStrike" kern="1200" cap="none" spc="0" normalizeH="0" baseline="0" noProof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R&amp;D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Trim 1</c:v>
                </c:pt>
                <c:pt idx="1">
                  <c:v>Trim 2</c:v>
                </c:pt>
                <c:pt idx="2">
                  <c:v>Trim 3</c:v>
                </c:pt>
                <c:pt idx="3">
                  <c:v>Trim 4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1.8</c:v>
                </c:pt>
                <c:pt idx="1">
                  <c:v>1.2</c:v>
                </c:pt>
                <c:pt idx="2">
                  <c:v>3.5</c:v>
                </c:pt>
                <c:pt idx="3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2A-40B0-91E8-BB00CE2CD5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Trim 1</c:v>
                </c:pt>
                <c:pt idx="1">
                  <c:v>Trim 2</c:v>
                </c:pt>
                <c:pt idx="2">
                  <c:v>Trim 3</c:v>
                </c:pt>
                <c:pt idx="3">
                  <c:v>Trim 4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2.1</c:v>
                </c:pt>
                <c:pt idx="1">
                  <c:v>4.5</c:v>
                </c:pt>
                <c:pt idx="2">
                  <c:v>2.9</c:v>
                </c:pt>
                <c:pt idx="3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2A-40B0-91E8-BB00CE2CD5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Préventes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Trim 1</c:v>
                </c:pt>
                <c:pt idx="1">
                  <c:v>Trim 2</c:v>
                </c:pt>
                <c:pt idx="2">
                  <c:v>Trim 3</c:v>
                </c:pt>
                <c:pt idx="3">
                  <c:v>Trim 4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15.8</c:v>
                </c:pt>
                <c:pt idx="1">
                  <c:v>12.1</c:v>
                </c:pt>
                <c:pt idx="2">
                  <c:v>8.4</c:v>
                </c:pt>
                <c:pt idx="3">
                  <c:v>16.7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2A-40B0-91E8-BB00CE2CD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448243712"/>
        <c:axId val="448244040"/>
      </c:barChart>
      <c:catAx>
        <c:axId val="448243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fr-CA" sz="1197" b="0" i="0" u="none" strike="noStrike" kern="1200" cap="none" spc="0" normalizeH="0" baseline="0" noProof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48244040"/>
        <c:crosses val="autoZero"/>
        <c:auto val="1"/>
        <c:lblAlgn val="ctr"/>
        <c:lblOffset val="100"/>
        <c:noMultiLvlLbl val="0"/>
      </c:catAx>
      <c:valAx>
        <c:axId val="44824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fr-CA" sz="1197" b="1" i="0" u="none" strike="noStrike" kern="1200" baseline="0" noProof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Millions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fr-CA" sz="1197" b="1" i="0" u="none" strike="noStrike" kern="1200" baseline="0" noProof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fr-CA" sz="1197" b="0" i="0" u="none" strike="noStrike" kern="1200" baseline="0" noProof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4824371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fr-CA" sz="1197" b="0" i="0" u="none" strike="noStrike" kern="1200" baseline="0" noProof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lang="fr-CA" noProof="0"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EEC81-F1AA-4B58-A6B8-03EB832F309E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E5B25-233A-4BE3-84B6-671A47D5816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4523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6D03D-4214-45F1-BA7F-CA87E0BA80C4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158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868BA-D178-46DC-A90A-587135FE6877}" type="slidenum">
              <a:rPr lang="en-US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64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72015-BA2A-48CB-9EBD-EF34FF304120}" type="slidenum">
              <a:rPr lang="en-US"/>
              <a:pPr/>
              <a:t>4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2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6358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113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3851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91798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9126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38840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150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0690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6511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22865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25806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33AE5B5-D816-4456-B365-9E2759816B18}" type="datetimeFigureOut">
              <a:rPr lang="fr-CA" smtClean="0"/>
              <a:t>2020-04-06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7BE816AE-2EC3-4297-B36A-0FBC208BF08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99256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Labo Macq</a:t>
            </a:r>
            <a:br>
              <a:rPr lang="fr-CA" dirty="0"/>
            </a:br>
            <a:r>
              <a:rPr lang="fr-CA" dirty="0"/>
              <a:t>Division IA</a:t>
            </a:r>
            <a:br>
              <a:rPr lang="en-US" dirty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Département Robotique</a:t>
            </a:r>
          </a:p>
          <a:p>
            <a:r>
              <a:rPr lang="fr-CA" dirty="0"/>
              <a:t>Bulletin série K-400</a:t>
            </a:r>
          </a:p>
        </p:txBody>
      </p:sp>
    </p:spTree>
    <p:extLst>
      <p:ext uri="{BB962C8B-B14F-4D97-AF65-F5344CB8AC3E}">
        <p14:creationId xmlns:p14="http://schemas.microsoft.com/office/powerpoint/2010/main" val="154674939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Spécifications</a:t>
            </a:r>
            <a:br>
              <a:rPr lang="fr-CA" dirty="0"/>
            </a:br>
            <a:r>
              <a:rPr lang="fr-CA" dirty="0"/>
              <a:t>Module K-400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Technologie du mouvement</a:t>
            </a:r>
          </a:p>
          <a:p>
            <a:pPr lvl="1"/>
            <a:r>
              <a:rPr lang="fr-CA" dirty="0"/>
              <a:t>Interface de guidage du mouvement</a:t>
            </a:r>
          </a:p>
          <a:p>
            <a:pPr lvl="1"/>
            <a:r>
              <a:rPr lang="fr-CA" dirty="0"/>
              <a:t>Système d’inspection 3D</a:t>
            </a:r>
          </a:p>
          <a:p>
            <a:pPr lvl="1"/>
            <a:r>
              <a:rPr lang="fr-CA" dirty="0"/>
              <a:t>Levage et assemblage synchronisés</a:t>
            </a:r>
          </a:p>
          <a:p>
            <a:pPr lvl="1"/>
            <a:r>
              <a:rPr lang="fr-CA" dirty="0"/>
              <a:t>Contrôle du mouvement coopératif</a:t>
            </a:r>
          </a:p>
          <a:p>
            <a:pPr lvl="1"/>
            <a:r>
              <a:rPr lang="fr-CA" dirty="0"/>
              <a:t>Utilisation de l’interface </a:t>
            </a:r>
            <a:r>
              <a:rPr lang="fr-CA" dirty="0" err="1"/>
              <a:t>Podowski</a:t>
            </a:r>
            <a:endParaRPr lang="fr-CA" dirty="0"/>
          </a:p>
          <a:p>
            <a:pPr lvl="1"/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Scellage et distribution</a:t>
            </a:r>
          </a:p>
          <a:p>
            <a:pPr lvl="1"/>
            <a:r>
              <a:rPr lang="fr-CA" dirty="0"/>
              <a:t>Guidage de précision
Application </a:t>
            </a:r>
            <a:r>
              <a:rPr lang="fr-CA" dirty="0" err="1"/>
              <a:t>unforme</a:t>
            </a:r>
            <a:r>
              <a:rPr lang="fr-CA" dirty="0"/>
              <a:t> du revêtement
Systèmes logiciels avancés
Contrôleurs de pompe et de régulateur
Déplacement par contrôle en ligne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3974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Spécifications</a:t>
            </a:r>
            <a:br>
              <a:rPr lang="fr-CA" dirty="0"/>
            </a:br>
            <a:r>
              <a:rPr lang="fr-CA" dirty="0"/>
              <a:t>par unité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67912" y="868680"/>
            <a:ext cx="3584448" cy="5120640"/>
          </a:xfrm>
        </p:spPr>
        <p:txBody>
          <a:bodyPr/>
          <a:lstStyle/>
          <a:p>
            <a:r>
              <a:rPr lang="fr-CA" dirty="0"/>
              <a:t>Type – Articulation horizontale</a:t>
            </a:r>
          </a:p>
          <a:p>
            <a:r>
              <a:rPr lang="fr-CA" dirty="0"/>
              <a:t>Charge max. – 2 (kg)</a:t>
            </a:r>
          </a:p>
          <a:p>
            <a:pPr lvl="1"/>
            <a:r>
              <a:rPr lang="fr-CA" dirty="0"/>
              <a:t>1 (kg) par bras</a:t>
            </a:r>
          </a:p>
          <a:p>
            <a:r>
              <a:rPr lang="fr-CA" dirty="0"/>
              <a:t>Portée de circulation</a:t>
            </a:r>
          </a:p>
          <a:p>
            <a:pPr lvl="1"/>
            <a:r>
              <a:rPr lang="fr-CA" dirty="0"/>
              <a:t>Bras supérieur : -170 à +170</a:t>
            </a:r>
          </a:p>
          <a:p>
            <a:pPr lvl="1"/>
            <a:r>
              <a:rPr lang="fr-CA" dirty="0"/>
              <a:t>Bras inférieur : -150 à +150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A99D52-38E5-4469-880F-59F2CA603D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438" y="2270655"/>
            <a:ext cx="3475037" cy="2316691"/>
          </a:xfrm>
        </p:spPr>
      </p:pic>
    </p:spTree>
    <p:extLst>
      <p:ext uri="{BB962C8B-B14F-4D97-AF65-F5344CB8AC3E}">
        <p14:creationId xmlns:p14="http://schemas.microsoft.com/office/powerpoint/2010/main" val="365727995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Formation </a:t>
            </a:r>
            <a:br>
              <a:rPr lang="fr-CA" dirty="0"/>
            </a:br>
            <a:r>
              <a:rPr lang="fr-CA" dirty="0"/>
              <a:t>et support</a:t>
            </a:r>
          </a:p>
        </p:txBody>
      </p:sp>
      <p:graphicFrame>
        <p:nvGraphicFramePr>
          <p:cNvPr id="56394" name="Group 7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723487"/>
              </p:ext>
            </p:extLst>
          </p:nvPr>
        </p:nvGraphicFramePr>
        <p:xfrm>
          <a:off x="3886200" y="1539271"/>
          <a:ext cx="7315200" cy="3770313"/>
        </p:xfrm>
        <a:graphic>
          <a:graphicData uri="http://schemas.openxmlformats.org/drawingml/2006/table">
            <a:tbl>
              <a:tblPr/>
              <a:tblGrid>
                <a:gridCol w="2301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2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1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737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Formation</a:t>
                      </a:r>
                    </a:p>
                  </a:txBody>
                  <a:tcPr marL="82564" marR="8256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Ouvrage</a:t>
                      </a:r>
                      <a:br>
                        <a:rPr kumimoji="0" lang="fr-CA" sz="2600" b="0" i="0" u="none" strike="noStrike" cap="none" normalizeH="0" baseline="0" noProof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fr-CA" sz="2600" b="0" i="0" u="none" strike="noStrike" cap="none" normalizeH="0" baseline="0" noProof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de référence</a:t>
                      </a:r>
                    </a:p>
                  </a:txBody>
                  <a:tcPr marL="82564" marR="825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Support</a:t>
                      </a:r>
                    </a:p>
                  </a:txBody>
                  <a:tcPr marL="82564" marR="825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8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Classes</a:t>
                      </a:r>
                      <a:b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</a:t>
                      </a:r>
                    </a:p>
                  </a:txBody>
                  <a:tcPr marL="206409" marR="8256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Manuel PDF</a:t>
                      </a:r>
                    </a:p>
                  </a:txBody>
                  <a:tcPr marL="206409" marR="825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Numéro </a:t>
                      </a:r>
                      <a:b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d’appel 24 h</a:t>
                      </a:r>
                    </a:p>
                  </a:txBody>
                  <a:tcPr marL="206409" marR="825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83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Installation </a:t>
                      </a:r>
                      <a:br>
                        <a:rPr kumimoji="0" lang="fr-CA" sz="2600" b="0" i="0" u="none" strike="noStrike" cap="none" normalizeH="0" baseline="0" noProof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fr-CA" sz="2600" b="0" i="0" u="none" strike="noStrike" cap="none" normalizeH="0" baseline="0" noProof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 formation</a:t>
                      </a:r>
                    </a:p>
                  </a:txBody>
                  <a:tcPr marL="206409" marR="82564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Fonctionnement et réparation</a:t>
                      </a:r>
                    </a:p>
                  </a:txBody>
                  <a:tcPr marL="206409" marR="825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Service de</a:t>
                      </a:r>
                      <a:b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fr-CA" sz="2600" b="0" i="0" u="none" strike="noStrike" cap="none" normalizeH="0" baseline="0" noProof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réparation</a:t>
                      </a:r>
                    </a:p>
                  </a:txBody>
                  <a:tcPr marL="206409" marR="825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476030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Série K-400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774924"/>
              </p:ext>
            </p:extLst>
          </p:nvPr>
        </p:nvGraphicFramePr>
        <p:xfrm>
          <a:off x="3868738" y="863600"/>
          <a:ext cx="7315200" cy="512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360673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E4EE58FF-C7AA-45B8-ACBF-539FC0E03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Intégration du système</a:t>
            </a:r>
          </a:p>
        </p:txBody>
      </p:sp>
      <p:sp>
        <p:nvSpPr>
          <p:cNvPr id="4" name="Flowchart: Predefined Process 3">
            <a:extLst>
              <a:ext uri="{FF2B5EF4-FFF2-40B4-BE49-F238E27FC236}">
                <a16:creationId xmlns:a16="http://schemas.microsoft.com/office/drawing/2014/main" id="{8B6B3B44-4BB8-4D62-B888-855EF698AADB}"/>
              </a:ext>
            </a:extLst>
          </p:cNvPr>
          <p:cNvSpPr/>
          <p:nvPr/>
        </p:nvSpPr>
        <p:spPr>
          <a:xfrm>
            <a:off x="6095998" y="3886200"/>
            <a:ext cx="1656000" cy="1066800"/>
          </a:xfrm>
          <a:prstGeom prst="flowChartPredefined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Servo numérique</a:t>
            </a:r>
          </a:p>
        </p:txBody>
      </p:sp>
      <p:sp>
        <p:nvSpPr>
          <p:cNvPr id="5" name="Flowchart: Internal Storage 4">
            <a:extLst>
              <a:ext uri="{FF2B5EF4-FFF2-40B4-BE49-F238E27FC236}">
                <a16:creationId xmlns:a16="http://schemas.microsoft.com/office/drawing/2014/main" id="{2BA45CEE-074F-45F0-A3C0-F607A84D21DA}"/>
              </a:ext>
            </a:extLst>
          </p:cNvPr>
          <p:cNvSpPr/>
          <p:nvPr/>
        </p:nvSpPr>
        <p:spPr>
          <a:xfrm>
            <a:off x="5350524" y="1981200"/>
            <a:ext cx="1656000" cy="1066800"/>
          </a:xfrm>
          <a:prstGeom prst="flowChartInternalStorag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Système de commande</a:t>
            </a:r>
          </a:p>
        </p:txBody>
      </p:sp>
      <p:sp>
        <p:nvSpPr>
          <p:cNvPr id="6" name="Flowchart: Predefined Process 5">
            <a:extLst>
              <a:ext uri="{FF2B5EF4-FFF2-40B4-BE49-F238E27FC236}">
                <a16:creationId xmlns:a16="http://schemas.microsoft.com/office/drawing/2014/main" id="{DABD47AC-012E-43FC-B37E-EB965D2AE0CC}"/>
              </a:ext>
            </a:extLst>
          </p:cNvPr>
          <p:cNvSpPr/>
          <p:nvPr/>
        </p:nvSpPr>
        <p:spPr>
          <a:xfrm>
            <a:off x="8638193" y="3886200"/>
            <a:ext cx="1656000" cy="1066800"/>
          </a:xfrm>
          <a:prstGeom prst="flowChartPredefined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Linéaire/</a:t>
            </a:r>
          </a:p>
          <a:p>
            <a:pPr algn="ctr"/>
            <a:r>
              <a:rPr lang="fr-CA" dirty="0"/>
              <a:t>Circulaire</a:t>
            </a:r>
          </a:p>
        </p:txBody>
      </p:sp>
      <p:sp>
        <p:nvSpPr>
          <p:cNvPr id="7" name="Flowchart: Internal Storage 6">
            <a:extLst>
              <a:ext uri="{FF2B5EF4-FFF2-40B4-BE49-F238E27FC236}">
                <a16:creationId xmlns:a16="http://schemas.microsoft.com/office/drawing/2014/main" id="{4FCB5A53-608F-4B8D-8532-E18F9D3F6369}"/>
              </a:ext>
            </a:extLst>
          </p:cNvPr>
          <p:cNvSpPr/>
          <p:nvPr/>
        </p:nvSpPr>
        <p:spPr>
          <a:xfrm>
            <a:off x="7892719" y="1981200"/>
            <a:ext cx="1656000" cy="1066800"/>
          </a:xfrm>
          <a:prstGeom prst="flowChartInternalStorag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Contrôle du mouvement</a:t>
            </a:r>
          </a:p>
        </p:txBody>
      </p:sp>
      <p:cxnSp>
        <p:nvCxnSpPr>
          <p:cNvPr id="8" name="Straight Arrow Connector 23">
            <a:extLst>
              <a:ext uri="{FF2B5EF4-FFF2-40B4-BE49-F238E27FC236}">
                <a16:creationId xmlns:a16="http://schemas.microsoft.com/office/drawing/2014/main" id="{01805EBF-68BA-41DF-BE18-937F4EB1EFEC}"/>
              </a:ext>
            </a:extLst>
          </p:cNvPr>
          <p:cNvCxnSpPr>
            <a:stCxn id="5" idx="2"/>
            <a:endCxn id="4" idx="0"/>
          </p:cNvCxnSpPr>
          <p:nvPr/>
        </p:nvCxnSpPr>
        <p:spPr>
          <a:xfrm rot="16200000" flipH="1">
            <a:off x="6132161" y="3094363"/>
            <a:ext cx="838200" cy="745474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23">
            <a:extLst>
              <a:ext uri="{FF2B5EF4-FFF2-40B4-BE49-F238E27FC236}">
                <a16:creationId xmlns:a16="http://schemas.microsoft.com/office/drawing/2014/main" id="{DCCE189D-1610-4115-8DE8-2F20008048DB}"/>
              </a:ext>
            </a:extLst>
          </p:cNvPr>
          <p:cNvCxnSpPr/>
          <p:nvPr/>
        </p:nvCxnSpPr>
        <p:spPr>
          <a:xfrm rot="16200000" flipH="1">
            <a:off x="8637630" y="3114206"/>
            <a:ext cx="838200" cy="745474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542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adre">
  <a:themeElements>
    <a:clrScheme name="Cadr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adr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d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TM03457475[[fn=Cadre]]</Template>
  <TotalTime>274</TotalTime>
  <Words>167</Words>
  <Application>Microsoft Office PowerPoint</Application>
  <PresentationFormat>Grand écran</PresentationFormat>
  <Paragraphs>44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Corbel</vt:lpstr>
      <vt:lpstr>Wingdings</vt:lpstr>
      <vt:lpstr>Wingdings 2</vt:lpstr>
      <vt:lpstr>Cadre</vt:lpstr>
      <vt:lpstr>Labo Macq Division IA </vt:lpstr>
      <vt:lpstr>Spécifications Module K-400</vt:lpstr>
      <vt:lpstr>Spécifications par unité</vt:lpstr>
      <vt:lpstr>Formation  et support</vt:lpstr>
      <vt:lpstr>Série K-400</vt:lpstr>
      <vt:lpstr>Intégration du système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Votre Nom</dc:creator>
  <cp:lastModifiedBy>Isabelle Goulet</cp:lastModifiedBy>
  <cp:revision>17</cp:revision>
  <dcterms:created xsi:type="dcterms:W3CDTF">2020-02-24T17:29:28Z</dcterms:created>
  <dcterms:modified xsi:type="dcterms:W3CDTF">2020-04-06T13:41:45Z</dcterms:modified>
  <cp:contentStatus/>
</cp:coreProperties>
</file>